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79" r:id="rId6"/>
    <p:sldId id="263" r:id="rId7"/>
    <p:sldId id="257" r:id="rId8"/>
    <p:sldId id="258" r:id="rId9"/>
    <p:sldId id="260" r:id="rId10"/>
    <p:sldId id="261" r:id="rId11"/>
    <p:sldId id="278" r:id="rId12"/>
    <p:sldId id="262" r:id="rId13"/>
    <p:sldId id="264" r:id="rId14"/>
    <p:sldId id="267" r:id="rId15"/>
    <p:sldId id="266" r:id="rId16"/>
    <p:sldId id="265" r:id="rId17"/>
    <p:sldId id="268" r:id="rId18"/>
    <p:sldId id="273" r:id="rId19"/>
    <p:sldId id="274" r:id="rId20"/>
    <p:sldId id="275" r:id="rId21"/>
    <p:sldId id="269" r:id="rId22"/>
    <p:sldId id="276" r:id="rId23"/>
    <p:sldId id="277" r:id="rId24"/>
    <p:sldId id="270" r:id="rId25"/>
    <p:sldId id="271"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429" autoAdjust="0"/>
  </p:normalViewPr>
  <p:slideViewPr>
    <p:cSldViewPr snapToGrid="0" showGuides="1">
      <p:cViewPr varScale="1">
        <p:scale>
          <a:sx n="85" d="100"/>
          <a:sy n="85" d="100"/>
        </p:scale>
        <p:origin x="470" y="53"/>
      </p:cViewPr>
      <p:guideLst>
        <p:guide orient="horz" pos="2160"/>
        <p:guide pos="3840"/>
      </p:guideLst>
    </p:cSldViewPr>
  </p:slideViewPr>
  <p:notesTextViewPr>
    <p:cViewPr>
      <p:scale>
        <a:sx n="100" d="100"/>
        <a:sy n="100" d="100"/>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11/10/2023</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11/10/2023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ave.webaim.org/extens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r.org/resource/report/hidden-market-purchasing-power-working-age-adults-disabil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a:t>
            </a:fld>
            <a:endParaRPr lang="en-US" dirty="0"/>
          </a:p>
        </p:txBody>
      </p:sp>
    </p:spTree>
    <p:extLst>
      <p:ext uri="{BB962C8B-B14F-4D97-AF65-F5344CB8AC3E}">
        <p14:creationId xmlns:p14="http://schemas.microsoft.com/office/powerpoint/2010/main" val="10039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These are installable desktop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Color Contrast Analyzer by </a:t>
            </a:r>
            <a:r>
              <a:rPr lang="en-US" dirty="0" err="1"/>
              <a:t>TPGi</a:t>
            </a:r>
            <a:r>
              <a:rPr lang="en-US" dirty="0"/>
              <a:t> - https://www.tpgi.com/color-contrast-checker/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Open Sans" panose="020B0606030504020204" pitchFamily="34" charset="0"/>
              </a:rPr>
              <a:t>Photosensitive Epilepsy Analysis Tool (PEAT) by the Trace Center - https://trace.umd.edu/peat/</a:t>
            </a:r>
          </a:p>
        </p:txBody>
      </p:sp>
      <p:sp>
        <p:nvSpPr>
          <p:cNvPr id="4" name="Slide Number Placeholder 3"/>
          <p:cNvSpPr>
            <a:spLocks noGrp="1"/>
          </p:cNvSpPr>
          <p:nvPr>
            <p:ph type="sldNum" sz="quarter" idx="5"/>
          </p:nvPr>
        </p:nvSpPr>
        <p:spPr/>
        <p:txBody>
          <a:bodyPr/>
          <a:lstStyle/>
          <a:p>
            <a:fld id="{F4367C96-DDCA-4867-8F69-39EABFA21D53}" type="slidenum">
              <a:rPr lang="en-US" smtClean="0"/>
              <a:t>13</a:t>
            </a:fld>
            <a:endParaRPr lang="en-US" dirty="0"/>
          </a:p>
        </p:txBody>
      </p:sp>
    </p:spTree>
    <p:extLst>
      <p:ext uri="{BB962C8B-B14F-4D97-AF65-F5344CB8AC3E}">
        <p14:creationId xmlns:p14="http://schemas.microsoft.com/office/powerpoint/2010/main" val="12443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Insights is an open-source application developed by Microsoft and based off Axe Core.</a:t>
            </a:r>
          </a:p>
          <a:p>
            <a:r>
              <a:rPr lang="en-US" dirty="0"/>
              <a:t>Available as a desktop application and a browser extension.</a:t>
            </a:r>
          </a:p>
        </p:txBody>
      </p:sp>
      <p:sp>
        <p:nvSpPr>
          <p:cNvPr id="4" name="Slide Number Placeholder 3"/>
          <p:cNvSpPr>
            <a:spLocks noGrp="1"/>
          </p:cNvSpPr>
          <p:nvPr>
            <p:ph type="sldNum" sz="quarter" idx="5"/>
          </p:nvPr>
        </p:nvSpPr>
        <p:spPr/>
        <p:txBody>
          <a:bodyPr/>
          <a:lstStyle/>
          <a:p>
            <a:fld id="{F4367C96-DDCA-4867-8F69-39EABFA21D53}" type="slidenum">
              <a:rPr lang="en-US" smtClean="0"/>
              <a:t>14</a:t>
            </a:fld>
            <a:endParaRPr lang="en-US" dirty="0"/>
          </a:p>
        </p:txBody>
      </p:sp>
    </p:spTree>
    <p:extLst>
      <p:ext uri="{BB962C8B-B14F-4D97-AF65-F5344CB8AC3E}">
        <p14:creationId xmlns:p14="http://schemas.microsoft.com/office/powerpoint/2010/main" val="153815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Axe </a:t>
            </a:r>
            <a:r>
              <a:rPr lang="en-US" dirty="0" err="1"/>
              <a:t>DevTools</a:t>
            </a:r>
            <a:r>
              <a:rPr lang="en-US" dirty="0"/>
              <a:t> (Can use forever for free. Pro just offers some extra testing features.) - https://www.deque.com/axe-devtools-accessibility-testing/</a:t>
            </a:r>
          </a:p>
        </p:txBody>
      </p:sp>
      <p:sp>
        <p:nvSpPr>
          <p:cNvPr id="4" name="Slide Number Placeholder 3"/>
          <p:cNvSpPr>
            <a:spLocks noGrp="1"/>
          </p:cNvSpPr>
          <p:nvPr>
            <p:ph type="sldNum" sz="quarter" idx="5"/>
          </p:nvPr>
        </p:nvSpPr>
        <p:spPr/>
        <p:txBody>
          <a:bodyPr/>
          <a:lstStyle/>
          <a:p>
            <a:fld id="{F4367C96-DDCA-4867-8F69-39EABFA21D53}" type="slidenum">
              <a:rPr lang="en-US" smtClean="0"/>
              <a:t>15</a:t>
            </a:fld>
            <a:endParaRPr lang="en-US" dirty="0"/>
          </a:p>
        </p:txBody>
      </p:sp>
    </p:spTree>
    <p:extLst>
      <p:ext uri="{BB962C8B-B14F-4D97-AF65-F5344CB8AC3E}">
        <p14:creationId xmlns:p14="http://schemas.microsoft.com/office/powerpoint/2010/main" val="126075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a:hlinkClick r:id="rId3"/>
              </a:rPr>
              <a:t>WAVE Chrome, Firefox, and Edge Extensions (webaim.org)</a:t>
            </a:r>
            <a:r>
              <a:rPr lang="en-US"/>
              <a:t>: https://wave.webaim.org/extension/</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16</a:t>
            </a:fld>
            <a:endParaRPr lang="en-US" dirty="0"/>
          </a:p>
        </p:txBody>
      </p:sp>
    </p:spTree>
    <p:extLst>
      <p:ext uri="{BB962C8B-B14F-4D97-AF65-F5344CB8AC3E}">
        <p14:creationId xmlns:p14="http://schemas.microsoft.com/office/powerpoint/2010/main" val="138348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W3C Markup Validation Service - https://validator.w3.org/</a:t>
            </a:r>
          </a:p>
        </p:txBody>
      </p:sp>
      <p:sp>
        <p:nvSpPr>
          <p:cNvPr id="4" name="Slide Number Placeholder 3"/>
          <p:cNvSpPr>
            <a:spLocks noGrp="1"/>
          </p:cNvSpPr>
          <p:nvPr>
            <p:ph type="sldNum" sz="quarter" idx="5"/>
          </p:nvPr>
        </p:nvSpPr>
        <p:spPr/>
        <p:txBody>
          <a:bodyPr/>
          <a:lstStyle/>
          <a:p>
            <a:fld id="{F4367C96-DDCA-4867-8F69-39EABFA21D53}" type="slidenum">
              <a:rPr lang="en-US" smtClean="0"/>
              <a:t>17</a:t>
            </a:fld>
            <a:endParaRPr lang="en-US" dirty="0"/>
          </a:p>
        </p:txBody>
      </p:sp>
    </p:spTree>
    <p:extLst>
      <p:ext uri="{BB962C8B-B14F-4D97-AF65-F5344CB8AC3E}">
        <p14:creationId xmlns:p14="http://schemas.microsoft.com/office/powerpoint/2010/main" val="50908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ANDI stands for Accessible Name &amp; Description Inspector and is a bookmarklet developed by the Social Security Administration (SSA).</a:t>
            </a:r>
          </a:p>
          <a:p>
            <a:pPr marL="171450" indent="-171450">
              <a:buFont typeface="Arial" panose="020B0604020202020204" pitchFamily="34" charset="0"/>
              <a:buChar char="•"/>
            </a:pPr>
            <a:r>
              <a:rPr lang="en-US" dirty="0"/>
              <a:t>ANDI URL: https://www.ssa.gov/accessibility/andi/help/install.html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19</a:t>
            </a:fld>
            <a:endParaRPr lang="en-US" dirty="0"/>
          </a:p>
        </p:txBody>
      </p:sp>
    </p:spTree>
    <p:extLst>
      <p:ext uri="{BB962C8B-B14F-4D97-AF65-F5344CB8AC3E}">
        <p14:creationId xmlns:p14="http://schemas.microsoft.com/office/powerpoint/2010/main" val="2132419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Headings Bookmarklet - https://accessibility-bookmarklets.org/install.html</a:t>
            </a:r>
          </a:p>
        </p:txBody>
      </p:sp>
      <p:sp>
        <p:nvSpPr>
          <p:cNvPr id="4" name="Slide Number Placeholder 3"/>
          <p:cNvSpPr>
            <a:spLocks noGrp="1"/>
          </p:cNvSpPr>
          <p:nvPr>
            <p:ph type="sldNum" sz="quarter" idx="5"/>
          </p:nvPr>
        </p:nvSpPr>
        <p:spPr/>
        <p:txBody>
          <a:bodyPr/>
          <a:lstStyle/>
          <a:p>
            <a:fld id="{F4367C96-DDCA-4867-8F69-39EABFA21D53}" type="slidenum">
              <a:rPr lang="en-US" smtClean="0"/>
              <a:t>20</a:t>
            </a:fld>
            <a:endParaRPr lang="en-US" dirty="0"/>
          </a:p>
        </p:txBody>
      </p:sp>
    </p:spTree>
    <p:extLst>
      <p:ext uri="{BB962C8B-B14F-4D97-AF65-F5344CB8AC3E}">
        <p14:creationId xmlns:p14="http://schemas.microsoft.com/office/powerpoint/2010/main" val="109250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22</a:t>
            </a:fld>
            <a:endParaRPr lang="en-US" dirty="0"/>
          </a:p>
        </p:txBody>
      </p:sp>
    </p:spTree>
    <p:extLst>
      <p:ext uri="{BB962C8B-B14F-4D97-AF65-F5344CB8AC3E}">
        <p14:creationId xmlns:p14="http://schemas.microsoft.com/office/powerpoint/2010/main" val="645173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23</a:t>
            </a:fld>
            <a:endParaRPr lang="en-US" dirty="0"/>
          </a:p>
        </p:txBody>
      </p:sp>
    </p:spTree>
    <p:extLst>
      <p:ext uri="{BB962C8B-B14F-4D97-AF65-F5344CB8AC3E}">
        <p14:creationId xmlns:p14="http://schemas.microsoft.com/office/powerpoint/2010/main" val="23408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Accessibility</a:t>
            </a:r>
            <a:r>
              <a:rPr lang="en-US" dirty="0"/>
              <a:t> – how well can your product be used by people of all abilities?</a:t>
            </a:r>
          </a:p>
          <a:p>
            <a:pPr marL="171450" indent="-171450">
              <a:buFont typeface="Arial" panose="020B0604020202020204" pitchFamily="34" charset="0"/>
              <a:buChar char="•"/>
            </a:pPr>
            <a:r>
              <a:rPr lang="en-US" b="1" dirty="0"/>
              <a:t>Disability</a:t>
            </a:r>
            <a:r>
              <a:rPr lang="en-US" dirty="0"/>
              <a:t> – A disability is basically a mismatch in interaction between a person’s body and the features of their environment in which they live.</a:t>
            </a:r>
          </a:p>
          <a:p>
            <a:pPr marL="628650" lvl="1" indent="-171450">
              <a:buFont typeface="Arial" panose="020B0604020202020204" pitchFamily="34" charset="0"/>
              <a:buChar char="•"/>
            </a:pPr>
            <a:r>
              <a:rPr lang="en-US" dirty="0"/>
              <a:t>Not delving into specifics on this during this presentation, but the important things to remember are that:</a:t>
            </a:r>
          </a:p>
          <a:p>
            <a:pPr marL="1085850" lvl="2" indent="-171450">
              <a:buFont typeface="Arial" panose="020B0604020202020204" pitchFamily="34" charset="0"/>
              <a:buChar char="•"/>
            </a:pPr>
            <a:r>
              <a:rPr lang="en-US" dirty="0"/>
              <a:t>Disabilities can impact more than one area of a person’s life</a:t>
            </a:r>
          </a:p>
          <a:p>
            <a:pPr marL="1085850" lvl="2" indent="-171450">
              <a:buFont typeface="Arial" panose="020B0604020202020204" pitchFamily="34" charset="0"/>
              <a:buChar char="•"/>
            </a:pPr>
            <a:r>
              <a:rPr lang="en-US" dirty="0"/>
              <a:t>Just because 2 people are labeled as having the same disability does not mean that they will:</a:t>
            </a:r>
          </a:p>
          <a:p>
            <a:pPr marL="1543050" lvl="3" indent="-171450">
              <a:buFont typeface="Arial" panose="020B0604020202020204" pitchFamily="34" charset="0"/>
              <a:buChar char="•"/>
            </a:pPr>
            <a:r>
              <a:rPr lang="en-US" dirty="0"/>
              <a:t>have the same presentation, OR </a:t>
            </a:r>
          </a:p>
          <a:p>
            <a:pPr marL="1543050" lvl="3" indent="-171450">
              <a:buFont typeface="Arial" panose="020B0604020202020204" pitchFamily="34" charset="0"/>
              <a:buChar char="•"/>
            </a:pPr>
            <a:r>
              <a:rPr lang="en-US" dirty="0"/>
              <a:t>encounter the same barriers</a:t>
            </a:r>
          </a:p>
          <a:p>
            <a:pPr marL="171450" indent="-171450">
              <a:buFont typeface="Arial" panose="020B0604020202020204" pitchFamily="34" charset="0"/>
              <a:buChar char="•"/>
            </a:pPr>
            <a:r>
              <a:rPr lang="en-US" b="1" dirty="0"/>
              <a:t>Adaptive/Assistive Technology (AT) </a:t>
            </a:r>
            <a:r>
              <a:rPr lang="en-US" dirty="0"/>
              <a:t>- is any item, piece of equipment, software program, or product that is used to increase, maintain, or improve the functional capabilities of people with disabilities.</a:t>
            </a:r>
          </a:p>
        </p:txBody>
      </p:sp>
      <p:sp>
        <p:nvSpPr>
          <p:cNvPr id="4" name="Slide Number Placeholder 3"/>
          <p:cNvSpPr>
            <a:spLocks noGrp="1"/>
          </p:cNvSpPr>
          <p:nvPr>
            <p:ph type="sldNum" sz="quarter" idx="5"/>
          </p:nvPr>
        </p:nvSpPr>
        <p:spPr/>
        <p:txBody>
          <a:bodyPr/>
          <a:lstStyle/>
          <a:p>
            <a:fld id="{F4367C96-DDCA-4867-8F69-39EABFA21D53}" type="slidenum">
              <a:rPr lang="en-US" smtClean="0"/>
              <a:t>5</a:t>
            </a:fld>
            <a:endParaRPr lang="en-US" dirty="0"/>
          </a:p>
        </p:txBody>
      </p:sp>
    </p:spTree>
    <p:extLst>
      <p:ext uri="{BB962C8B-B14F-4D97-AF65-F5344CB8AC3E}">
        <p14:creationId xmlns:p14="http://schemas.microsoft.com/office/powerpoint/2010/main" val="201174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By creating an experience where people can all access the same information and services, we remove barriers. Through that help everyone:</a:t>
            </a:r>
          </a:p>
          <a:p>
            <a:pPr marL="171450" indent="-171450">
              <a:buFont typeface="Arial" panose="020B0604020202020204" pitchFamily="34" charset="0"/>
              <a:buChar char="•"/>
            </a:pPr>
            <a:r>
              <a:rPr lang="en-US" dirty="0"/>
              <a:t>make more informed choices for themselves and their communities</a:t>
            </a:r>
          </a:p>
          <a:p>
            <a:pPr marL="171450" indent="-171450">
              <a:buFont typeface="Arial" panose="020B0604020202020204" pitchFamily="34" charset="0"/>
              <a:buChar char="•"/>
            </a:pPr>
            <a:r>
              <a:rPr lang="en-US" dirty="0"/>
              <a:t>feel more welcome (employee/customer retention)</a:t>
            </a:r>
          </a:p>
          <a:p>
            <a:pPr marL="171450" indent="-171450">
              <a:buFont typeface="Arial" panose="020B0604020202020204" pitchFamily="34" charset="0"/>
              <a:buChar char="•"/>
            </a:pPr>
            <a:r>
              <a:rPr lang="en-US" dirty="0"/>
              <a:t>encourage diversity in our communities and workplaces</a:t>
            </a:r>
          </a:p>
          <a:p>
            <a:pPr marL="171450" indent="-171450">
              <a:buFont typeface="Arial" panose="020B0604020202020204" pitchFamily="34" charset="0"/>
              <a:buChar char="•"/>
            </a:pPr>
            <a:r>
              <a:rPr lang="en-US" dirty="0"/>
              <a:t>encourage innovation and progress</a:t>
            </a:r>
          </a:p>
          <a:p>
            <a:pPr marL="171450" indent="-171450">
              <a:buFont typeface="Arial" panose="020B0604020202020204" pitchFamily="34" charset="0"/>
              <a:buChar char="•"/>
            </a:pPr>
            <a:r>
              <a:rPr lang="en-US" dirty="0"/>
              <a:t>avoid missing out on the market</a:t>
            </a:r>
          </a:p>
          <a:p>
            <a:endParaRPr lang="en-US" dirty="0"/>
          </a:p>
          <a:p>
            <a:pPr lvl="0"/>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A Hidden Market: The Purchasing Power of Working-Age Adults With Disabilities | American Institutes for Research (air.org)</a:t>
            </a:r>
            <a:endParaRPr lang="en-US" dirty="0">
              <a:solidFill>
                <a:schemeClr val="accent3">
                  <a:lumMod val="20000"/>
                  <a:lumOff val="80000"/>
                </a:schemeClr>
              </a:solidFill>
            </a:endParaRPr>
          </a:p>
          <a:p>
            <a:pPr marL="171450" lvl="0" indent="-171450">
              <a:buFont typeface="Arial" panose="020B0604020202020204" pitchFamily="34" charset="0"/>
              <a:buChar char="•"/>
            </a:pPr>
            <a:r>
              <a:rPr lang="en-US" b="1" dirty="0">
                <a:solidFill>
                  <a:schemeClr val="accent3">
                    <a:lumMod val="20000"/>
                    <a:lumOff val="80000"/>
                  </a:schemeClr>
                </a:solidFill>
              </a:rPr>
              <a:t>Article URL</a:t>
            </a:r>
            <a:r>
              <a:rPr lang="en-US" dirty="0">
                <a:solidFill>
                  <a:schemeClr val="accent3">
                    <a:lumMod val="20000"/>
                    <a:lumOff val="80000"/>
                  </a:schemeClr>
                </a:solidFill>
              </a:rPr>
              <a:t>: https://www.air.org/resource/report/hidden-market-purchasing-power-working-age-adults-disabilities</a:t>
            </a:r>
          </a:p>
          <a:p>
            <a:pPr marL="171450" lvl="0" indent="-171450">
              <a:buFont typeface="Arial" panose="020B0604020202020204" pitchFamily="34" charset="0"/>
              <a:buChar char="•"/>
            </a:pPr>
            <a:r>
              <a:rPr lang="en-US" i="1" dirty="0"/>
              <a:t>`</a:t>
            </a:r>
            <a:r>
              <a:rPr lang="en-US" dirty="0"/>
              <a:t>The total disposable income for U.S. adults with disabilities is about $490 billion, which is comparable to other significant market segments, such as African Americans ($501 billion) and Hispanics ($582 billion). (Disposable income is what is left after taxes are paid.); and Discretionary income for working-age people with disabilities is about $21 billion, which is greater than that of the African-American ($3 billion) and Hispanic ($16 billion) market segments, combined. (Discretionary income is the money remaining after deducting taxes, other mandatory charges, and spending on necessities, such as food and housing.”</a:t>
            </a:r>
          </a:p>
        </p:txBody>
      </p:sp>
      <p:sp>
        <p:nvSpPr>
          <p:cNvPr id="4" name="Slide Number Placeholder 3"/>
          <p:cNvSpPr>
            <a:spLocks noGrp="1"/>
          </p:cNvSpPr>
          <p:nvPr>
            <p:ph type="sldNum" sz="quarter" idx="5"/>
          </p:nvPr>
        </p:nvSpPr>
        <p:spPr/>
        <p:txBody>
          <a:bodyPr/>
          <a:lstStyle/>
          <a:p>
            <a:fld id="{F4367C96-DDCA-4867-8F69-39EABFA21D53}" type="slidenum">
              <a:rPr lang="en-US" smtClean="0"/>
              <a:t>6</a:t>
            </a:fld>
            <a:endParaRPr lang="en-US" dirty="0"/>
          </a:p>
        </p:txBody>
      </p:sp>
    </p:spTree>
    <p:extLst>
      <p:ext uri="{BB962C8B-B14F-4D97-AF65-F5344CB8AC3E}">
        <p14:creationId xmlns:p14="http://schemas.microsoft.com/office/powerpoint/2010/main" val="391764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W3C Guidelines include:</a:t>
            </a:r>
          </a:p>
          <a:p>
            <a:pPr marL="171450" indent="-171450">
              <a:buFont typeface="Arial" panose="020B0604020202020204" pitchFamily="34" charset="0"/>
              <a:buChar char="•"/>
            </a:pPr>
            <a:r>
              <a:rPr lang="en-US" dirty="0"/>
              <a:t>Authoring Tools Accessibility Guidelines (ATAG)</a:t>
            </a:r>
          </a:p>
          <a:p>
            <a:pPr marL="171450" indent="-171450">
              <a:buFont typeface="Arial" panose="020B0604020202020204" pitchFamily="34" charset="0"/>
              <a:buChar char="•"/>
            </a:pPr>
            <a:r>
              <a:rPr lang="en-US" dirty="0"/>
              <a:t>User Agent Accessibility Guidelines (UAAG)</a:t>
            </a:r>
          </a:p>
          <a:p>
            <a:pPr marL="0" indent="0">
              <a:buFont typeface="Arial" panose="020B0604020202020204" pitchFamily="34" charset="0"/>
              <a:buNone/>
            </a:pPr>
            <a:r>
              <a:rPr lang="en-US" dirty="0"/>
              <a:t>Also, the W3C created the following technical specification, which many people overuse and break the rules of regularly:</a:t>
            </a:r>
          </a:p>
          <a:p>
            <a:pPr marL="171450" indent="-171450">
              <a:buFont typeface="Arial" panose="020B0604020202020204" pitchFamily="34" charset="0"/>
              <a:buChar char="•"/>
            </a:pPr>
            <a:r>
              <a:rPr lang="en-US" dirty="0"/>
              <a:t>Accessible Rich Internet Applications (ARIA)</a:t>
            </a:r>
          </a:p>
        </p:txBody>
      </p:sp>
      <p:sp>
        <p:nvSpPr>
          <p:cNvPr id="4" name="Slide Number Placeholder 3"/>
          <p:cNvSpPr>
            <a:spLocks noGrp="1"/>
          </p:cNvSpPr>
          <p:nvPr>
            <p:ph type="sldNum" sz="quarter" idx="5"/>
          </p:nvPr>
        </p:nvSpPr>
        <p:spPr/>
        <p:txBody>
          <a:bodyPr/>
          <a:lstStyle/>
          <a:p>
            <a:fld id="{F4367C96-DDCA-4867-8F69-39EABFA21D53}" type="slidenum">
              <a:rPr lang="en-US" smtClean="0"/>
              <a:t>7</a:t>
            </a:fld>
            <a:endParaRPr lang="en-US" dirty="0"/>
          </a:p>
        </p:txBody>
      </p:sp>
    </p:spTree>
    <p:extLst>
      <p:ext uri="{BB962C8B-B14F-4D97-AF65-F5344CB8AC3E}">
        <p14:creationId xmlns:p14="http://schemas.microsoft.com/office/powerpoint/2010/main" val="86985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A2B2D"/>
                </a:solidFill>
                <a:effectLst/>
                <a:latin typeface="itc-giovanni"/>
              </a:rPr>
              <a:t>“The original Disability Pride flag was created in 2019 by writer Ann Magill, who has cerebral palsy.”</a:t>
            </a:r>
          </a:p>
          <a:p>
            <a:pPr marL="171450" indent="-171450" algn="l">
              <a:buFont typeface="Arial" panose="020B0604020202020204" pitchFamily="34" charset="0"/>
              <a:buChar char="•"/>
            </a:pPr>
            <a:r>
              <a:rPr lang="en-US" b="0" i="0" dirty="0">
                <a:solidFill>
                  <a:srgbClr val="2A2B2D"/>
                </a:solidFill>
                <a:effectLst/>
                <a:latin typeface="itc-giovanni"/>
              </a:rPr>
              <a:t>“The flag featured brightly colored zigzagging stripes over a black background. The zigzag represented how people with disabilities have to maneuver around all the barriers they face. </a:t>
            </a:r>
          </a:p>
          <a:p>
            <a:pPr marL="171450" indent="-171450" algn="l">
              <a:buFont typeface="Arial" panose="020B0604020202020204" pitchFamily="34" charset="0"/>
              <a:buChar char="•"/>
            </a:pPr>
            <a:r>
              <a:rPr lang="en-US" b="0" i="0" dirty="0">
                <a:solidFill>
                  <a:srgbClr val="2A2B2D"/>
                </a:solidFill>
                <a:effectLst/>
                <a:latin typeface="itc-giovanni"/>
              </a:rPr>
              <a:t>However, when viewed on the phone or a device, the design prompted symptoms in individuals with visually triggered disabilities. At the same time, the community offered suggestions.”</a:t>
            </a:r>
          </a:p>
          <a:p>
            <a:pPr marL="171450" indent="-171450" algn="l">
              <a:buFont typeface="Arial" panose="020B0604020202020204" pitchFamily="34" charset="0"/>
              <a:buChar char="•"/>
            </a:pPr>
            <a:r>
              <a:rPr lang="en-US" b="0" i="0" dirty="0">
                <a:solidFill>
                  <a:srgbClr val="2A2B2D"/>
                </a:solidFill>
                <a:effectLst/>
                <a:latin typeface="itc-giovanni"/>
              </a:rPr>
              <a:t>“The flag is considered a collaborative design effort, with Magill saying the new design truly represents the represents the community because the community came together to solve a problem.”</a:t>
            </a:r>
          </a:p>
          <a:p>
            <a:pPr marL="171450" indent="-171450" algn="l">
              <a:buFont typeface="Arial" panose="020B0604020202020204" pitchFamily="34" charset="0"/>
              <a:buChar char="•"/>
            </a:pPr>
            <a:r>
              <a:rPr lang="en-US" b="0" i="0" dirty="0">
                <a:solidFill>
                  <a:srgbClr val="2A2B2D"/>
                </a:solidFill>
                <a:effectLst/>
                <a:latin typeface="itc-giovanni"/>
              </a:rPr>
              <a:t>The above information was sourced from:</a:t>
            </a:r>
          </a:p>
          <a:p>
            <a:pPr marL="628650" lvl="1" indent="-171450">
              <a:buFont typeface="Arial" panose="020B0604020202020204" pitchFamily="34" charset="0"/>
              <a:buChar char="•"/>
            </a:pPr>
            <a:r>
              <a:rPr lang="en-US" b="0" i="0" dirty="0">
                <a:solidFill>
                  <a:srgbClr val="2A2B2D"/>
                </a:solidFill>
                <a:effectLst/>
                <a:latin typeface="itc-giovanni"/>
              </a:rPr>
              <a:t>History of the Disability Pride Flag | Weinberg Family Cerebral Palsy Center | Columbia University Irving Medical Center</a:t>
            </a:r>
          </a:p>
          <a:p>
            <a:pPr marL="628650" lvl="1" indent="-171450">
              <a:buFont typeface="Arial" panose="020B0604020202020204" pitchFamily="34" charset="0"/>
              <a:buChar char="•"/>
            </a:pPr>
            <a:r>
              <a:rPr lang="en-US" b="0" i="0" dirty="0">
                <a:solidFill>
                  <a:srgbClr val="2A2B2D"/>
                </a:solidFill>
                <a:effectLst/>
                <a:latin typeface="itc-giovanni"/>
              </a:rPr>
              <a:t>https://www.weinberg.cuimc.columbia.edu/news/history-disability-pride-flag</a:t>
            </a:r>
          </a:p>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8</a:t>
            </a:fld>
            <a:endParaRPr lang="en-US" dirty="0"/>
          </a:p>
        </p:txBody>
      </p:sp>
    </p:spTree>
    <p:extLst>
      <p:ext uri="{BB962C8B-B14F-4D97-AF65-F5344CB8AC3E}">
        <p14:creationId xmlns:p14="http://schemas.microsoft.com/office/powerpoint/2010/main" val="1177968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Example Test Methods/Plans:</a:t>
            </a:r>
          </a:p>
          <a:p>
            <a:pPr marL="742950" lvl="1" indent="-285750"/>
            <a:r>
              <a:rPr lang="en-US" sz="1600" b="0" dirty="0"/>
              <a:t>VGAR – Visa Global Accessibility Requirements</a:t>
            </a:r>
          </a:p>
          <a:p>
            <a:pPr marL="742950" lvl="1" indent="-285750"/>
            <a:r>
              <a:rPr lang="en-US" sz="1600" b="0" dirty="0"/>
              <a:t>Section 508 ICT Testing Baseline for Web</a:t>
            </a:r>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63388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10</a:t>
            </a:fld>
            <a:endParaRPr lang="en-US" dirty="0"/>
          </a:p>
        </p:txBody>
      </p:sp>
    </p:spTree>
    <p:extLst>
      <p:ext uri="{BB962C8B-B14F-4D97-AF65-F5344CB8AC3E}">
        <p14:creationId xmlns:p14="http://schemas.microsoft.com/office/powerpoint/2010/main" val="4155118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sz="1200" dirty="0"/>
              <a:t>Microsoft and MacOS have a variety of built in accessibility options that help you zoom, have narration, use color filters and more to make a system more accessible based on your needs or test for accessibility in your content.</a:t>
            </a:r>
          </a:p>
          <a:p>
            <a:pPr marL="176611" indent="-176611">
              <a:buFont typeface="Arial" panose="020B0604020202020204" pitchFamily="34" charset="0"/>
              <a:buChar char="•"/>
            </a:pPr>
            <a:r>
              <a:rPr lang="en-US" sz="1200" dirty="0"/>
              <a:t>Additionally, there are keyboard shortcuts that help you turn accessibility features on/off quickly as needed.</a:t>
            </a:r>
          </a:p>
        </p:txBody>
      </p:sp>
      <p:sp>
        <p:nvSpPr>
          <p:cNvPr id="4" name="Slide Number Placeholder 3"/>
          <p:cNvSpPr>
            <a:spLocks noGrp="1"/>
          </p:cNvSpPr>
          <p:nvPr>
            <p:ph type="sldNum" sz="quarter" idx="5"/>
          </p:nvPr>
        </p:nvSpPr>
        <p:spPr/>
        <p:txBody>
          <a:bodyPr/>
          <a:lstStyle/>
          <a:p>
            <a:fld id="{F4367C96-DDCA-4867-8F69-39EABFA21D53}" type="slidenum">
              <a:rPr lang="en-US" smtClean="0"/>
              <a:t>11</a:t>
            </a:fld>
            <a:endParaRPr lang="en-US" dirty="0"/>
          </a:p>
        </p:txBody>
      </p:sp>
    </p:spTree>
    <p:extLst>
      <p:ext uri="{BB962C8B-B14F-4D97-AF65-F5344CB8AC3E}">
        <p14:creationId xmlns:p14="http://schemas.microsoft.com/office/powerpoint/2010/main" val="388789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11" indent="-176611">
              <a:buFont typeface="Arial" panose="020B0604020202020204" pitchFamily="34" charset="0"/>
              <a:buChar char="•"/>
            </a:pPr>
            <a:r>
              <a:rPr lang="en-US" dirty="0"/>
              <a:t>Lighthouse is built into Chromium based browsers like Google Chrome and Microsoft Edge. It allows you to check Accessibility, SEO, and performance impacting elements of a page.</a:t>
            </a:r>
          </a:p>
          <a:p>
            <a:pPr marL="647572" lvl="1" indent="-176611">
              <a:buFont typeface="Arial" panose="020B0604020202020204" pitchFamily="34" charset="0"/>
              <a:buChar char="•"/>
            </a:pPr>
            <a:r>
              <a:rPr lang="en-US" dirty="0"/>
              <a:t>Firefox has similar options, but they are separated out into individual scanners, rather than under one option.</a:t>
            </a:r>
          </a:p>
          <a:p>
            <a:pPr marL="176611" indent="-176611">
              <a:buFont typeface="Arial" panose="020B0604020202020204" pitchFamily="34" charset="0"/>
              <a:buChar char="•"/>
            </a:pPr>
            <a:r>
              <a:rPr lang="en-US" dirty="0"/>
              <a:t>The rendering options are also built into Chromium browsers. They allow you to get an idea for how some disabilities may view your page and see how various custom CSS options may impact your site appearance and behavior.</a:t>
            </a:r>
          </a:p>
        </p:txBody>
      </p:sp>
      <p:sp>
        <p:nvSpPr>
          <p:cNvPr id="4" name="Slide Number Placeholder 3"/>
          <p:cNvSpPr>
            <a:spLocks noGrp="1"/>
          </p:cNvSpPr>
          <p:nvPr>
            <p:ph type="sldNum" sz="quarter" idx="5"/>
          </p:nvPr>
        </p:nvSpPr>
        <p:spPr/>
        <p:txBody>
          <a:bodyPr/>
          <a:lstStyle/>
          <a:p>
            <a:fld id="{F4367C96-DDCA-4867-8F69-39EABFA21D53}" type="slidenum">
              <a:rPr lang="en-US" smtClean="0"/>
              <a:t>12</a:t>
            </a:fld>
            <a:endParaRPr lang="en-US" dirty="0"/>
          </a:p>
        </p:txBody>
      </p:sp>
    </p:spTree>
    <p:extLst>
      <p:ext uri="{BB962C8B-B14F-4D97-AF65-F5344CB8AC3E}">
        <p14:creationId xmlns:p14="http://schemas.microsoft.com/office/powerpoint/2010/main" val="673568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r>
              <a:rPr lang="en-US"/>
              <a:t>11/10/2023</a:t>
            </a:r>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r>
              <a:rPr lang="en-US"/>
              <a:t>TechBash 2023</a:t>
            </a:r>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r>
              <a:rPr lang="en-US"/>
              <a:t>11/10/2023</a:t>
            </a:r>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r>
              <a:rPr lang="en-US"/>
              <a:t>TechBash 2023</a:t>
            </a:r>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r>
              <a:rPr lang="en-US"/>
              <a:t>11/10/2023</a:t>
            </a:r>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r>
              <a:rPr lang="en-US"/>
              <a:t>TechBash 2023</a:t>
            </a:r>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r>
              <a:rPr lang="en-US"/>
              <a:t>11/10/2023</a:t>
            </a:r>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r>
              <a:rPr lang="en-US"/>
              <a:t>TechBash 2023</a:t>
            </a:r>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r>
              <a:rPr lang="en-US"/>
              <a:t>11/10/2023</a:t>
            </a:r>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r>
              <a:rPr lang="en-US"/>
              <a:t>TechBash 2023</a:t>
            </a:r>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11/10/2023</a:t>
            </a:r>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TechBash 2023</a:t>
            </a:r>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pauljadam.com/bookmarklets/forms.html" TargetMode="External"/><Relationship Id="rId7" Type="http://schemas.openxmlformats.org/officeDocument/2006/relationships/hyperlink" Target="https://www.ssa.gov/accessibility/andi/help/install.html" TargetMode="External"/><Relationship Id="rId2" Type="http://schemas.openxmlformats.org/officeDocument/2006/relationships/hyperlink" Target="https://holistica11y.com/find-landmarks-on-web-page-with-a11y-bookmarklet/" TargetMode="External"/><Relationship Id="rId1" Type="http://schemas.openxmlformats.org/officeDocument/2006/relationships/slideLayout" Target="../slideLayouts/slideLayout2.xml"/><Relationship Id="rId6" Type="http://schemas.openxmlformats.org/officeDocument/2006/relationships/hyperlink" Target="https://accessibility-bookmarklets.org/install.html" TargetMode="External"/><Relationship Id="rId5" Type="http://schemas.openxmlformats.org/officeDocument/2006/relationships/hyperlink" Target="https://dylanb.github.io/bookmarklets.html" TargetMode="External"/><Relationship Id="rId4" Type="http://schemas.openxmlformats.org/officeDocument/2006/relationships/hyperlink" Target="https://pauljadam.com/bookmarklets/aria.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twitter.com/MSFTEnable" TargetMode="External"/><Relationship Id="rId3" Type="http://schemas.openxmlformats.org/officeDocument/2006/relationships/hyperlink" Target="https://accessibilityinsights.io/" TargetMode="External"/><Relationship Id="rId7" Type="http://schemas.openxmlformats.org/officeDocument/2006/relationships/hyperlink" Target="https://www.microsoft.com/en-us/accessibilit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equeuniversity.com/screenreaders/narrator-keyboard-shortcuts" TargetMode="External"/><Relationship Id="rId11" Type="http://schemas.openxmlformats.org/officeDocument/2006/relationships/hyperlink" Target="https://corgidev.com/a11y.html" TargetMode="External"/><Relationship Id="rId5" Type="http://schemas.openxmlformats.org/officeDocument/2006/relationships/hyperlink" Target="https://dequeuniversity.com/screenreaders/nvda-keyboard-shortcuts" TargetMode="External"/><Relationship Id="rId10" Type="http://schemas.openxmlformats.org/officeDocument/2006/relationships/hyperlink" Target="https://www.ssa.gov/accessibility/andi/help/install.html" TargetMode="External"/><Relationship Id="rId4" Type="http://schemas.openxmlformats.org/officeDocument/2006/relationships/hyperlink" Target="https://www.nvaccess.org/" TargetMode="External"/><Relationship Id="rId9" Type="http://schemas.openxmlformats.org/officeDocument/2006/relationships/hyperlink" Target="https://docs.microsoft.com/en-us/learn/paths/accessibility-fundamental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linktr.ee/corgidev"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w3.org/WAI/policies/" TargetMode="External"/><Relationship Id="rId7"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visa.com/pages/accessibilit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hyperlink" Target="https://ictbaseline.access-board.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a:solidFill>
            <a:schemeClr val="accent1">
              <a:alpha val="90000"/>
            </a:schemeClr>
          </a:solidFill>
        </p:spPr>
        <p:txBody>
          <a:bodyPr>
            <a:noAutofit/>
          </a:bodyPr>
          <a:lstStyle/>
          <a:p>
            <a:r>
              <a:rPr lang="en-US" sz="4800" dirty="0"/>
              <a:t>Accessibility Testing 101</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a:solidFill>
            <a:schemeClr val="accent1">
              <a:alpha val="90000"/>
            </a:schemeClr>
          </a:solidFill>
        </p:spPr>
        <p:txBody>
          <a:bodyPr>
            <a:noAutofit/>
          </a:bodyPr>
          <a:lstStyle/>
          <a:p>
            <a:r>
              <a:rPr lang="en-US" sz="2800" dirty="0"/>
              <a:t>Erissa Duvall – </a:t>
            </a:r>
            <a:r>
              <a:rPr lang="en-US" sz="2800" dirty="0" err="1"/>
              <a:t>TechBash</a:t>
            </a:r>
            <a:r>
              <a:rPr lang="en-US" sz="2800" dirty="0"/>
              <a:t> 2023</a:t>
            </a:r>
          </a:p>
        </p:txBody>
      </p:sp>
      <p:pic>
        <p:nvPicPr>
          <p:cNvPr id="5" name="Picture 4">
            <a:extLst>
              <a:ext uri="{FF2B5EF4-FFF2-40B4-BE49-F238E27FC236}">
                <a16:creationId xmlns:a16="http://schemas.microsoft.com/office/drawing/2014/main" id="{83C60812-D438-B2BC-8ED1-2275CA57FF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18" y="4854165"/>
            <a:ext cx="1630679" cy="1630679"/>
          </a:xfrm>
          <a:prstGeom prst="rect">
            <a:avLst/>
          </a:prstGeom>
        </p:spPr>
      </p:pic>
      <p:pic>
        <p:nvPicPr>
          <p:cNvPr id="4" name="Picture 3">
            <a:extLst>
              <a:ext uri="{FF2B5EF4-FFF2-40B4-BE49-F238E27FC236}">
                <a16:creationId xmlns:a16="http://schemas.microsoft.com/office/drawing/2014/main" id="{CBDF6744-308E-8788-0D11-A2FDFA8351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3403" y="4854165"/>
            <a:ext cx="1630679" cy="1630679"/>
          </a:xfrm>
          <a:prstGeom prst="rect">
            <a:avLst/>
          </a:prstGeom>
        </p:spPr>
      </p:pic>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77A96-665A-743F-F54C-D1F85AF69114}"/>
              </a:ext>
            </a:extLst>
          </p:cNvPr>
          <p:cNvSpPr>
            <a:spLocks noGrp="1"/>
          </p:cNvSpPr>
          <p:nvPr>
            <p:ph type="title"/>
          </p:nvPr>
        </p:nvSpPr>
        <p:spPr/>
        <p:txBody>
          <a:bodyPr/>
          <a:lstStyle/>
          <a:p>
            <a:r>
              <a:rPr lang="en-US" dirty="0"/>
              <a:t>Tools &amp; Resources</a:t>
            </a:r>
          </a:p>
        </p:txBody>
      </p:sp>
      <p:sp>
        <p:nvSpPr>
          <p:cNvPr id="5" name="Content Placeholder 4">
            <a:extLst>
              <a:ext uri="{FF2B5EF4-FFF2-40B4-BE49-F238E27FC236}">
                <a16:creationId xmlns:a16="http://schemas.microsoft.com/office/drawing/2014/main" id="{D15CF763-0C73-8ABB-3F77-FCE5B35D9690}"/>
              </a:ext>
            </a:extLst>
          </p:cNvPr>
          <p:cNvSpPr>
            <a:spLocks noGrp="1"/>
          </p:cNvSpPr>
          <p:nvPr>
            <p:ph idx="1"/>
          </p:nvPr>
        </p:nvSpPr>
        <p:spPr>
          <a:xfrm>
            <a:off x="838200" y="1825625"/>
            <a:ext cx="4949414" cy="4351338"/>
          </a:xfrm>
          <a:effectLst>
            <a:outerShdw blurRad="50800" dist="165100" dir="2700000" algn="ctr" rotWithShape="0">
              <a:srgbClr val="000000">
                <a:alpha val="43137"/>
              </a:srgbClr>
            </a:outerShdw>
          </a:effectLst>
        </p:spPr>
        <p:txBody>
          <a:bodyPr>
            <a:normAutofit/>
          </a:bodyPr>
          <a:lstStyle/>
          <a:p>
            <a:r>
              <a:rPr lang="en-US" sz="2000" dirty="0"/>
              <a:t>Built into your Operating Systems (OS)</a:t>
            </a:r>
          </a:p>
          <a:p>
            <a:pPr lvl="1"/>
            <a:r>
              <a:rPr lang="en-US" sz="2000" dirty="0"/>
              <a:t>MacOS &amp; Windows</a:t>
            </a:r>
          </a:p>
          <a:p>
            <a:r>
              <a:rPr lang="en-US" sz="2000" dirty="0"/>
              <a:t>Built into your Browser</a:t>
            </a:r>
          </a:p>
          <a:p>
            <a:pPr lvl="1"/>
            <a:r>
              <a:rPr lang="en-US" sz="2000" dirty="0"/>
              <a:t>Edge &amp; Firefox</a:t>
            </a:r>
          </a:p>
          <a:p>
            <a:r>
              <a:rPr lang="en-US" sz="2000" dirty="0"/>
              <a:t>Desktop Applications</a:t>
            </a:r>
          </a:p>
          <a:p>
            <a:r>
              <a:rPr lang="en-US" sz="2000" dirty="0"/>
              <a:t>Browser Extensions &amp; Web Apps</a:t>
            </a:r>
          </a:p>
          <a:p>
            <a:r>
              <a:rPr lang="en-US" sz="2000" dirty="0"/>
              <a:t>Bookmarklets</a:t>
            </a:r>
          </a:p>
          <a:p>
            <a:r>
              <a:rPr lang="en-US" sz="2000" dirty="0"/>
              <a:t>Books</a:t>
            </a:r>
          </a:p>
          <a:p>
            <a:r>
              <a:rPr lang="en-US" sz="2000" dirty="0"/>
              <a:t>Additional Resources</a:t>
            </a:r>
          </a:p>
        </p:txBody>
      </p:sp>
      <p:grpSp>
        <p:nvGrpSpPr>
          <p:cNvPr id="33" name="Group 32" descr="Office set up with bookshelf, wall clock, dry erase board, and desk. The desk has a Braille book, laptop, and cell phone.">
            <a:extLst>
              <a:ext uri="{FF2B5EF4-FFF2-40B4-BE49-F238E27FC236}">
                <a16:creationId xmlns:a16="http://schemas.microsoft.com/office/drawing/2014/main" id="{0B55E25F-ABAA-8B09-22C4-AAFF2B36FEF3}"/>
              </a:ext>
            </a:extLst>
          </p:cNvPr>
          <p:cNvGrpSpPr/>
          <p:nvPr/>
        </p:nvGrpSpPr>
        <p:grpSpPr>
          <a:xfrm>
            <a:off x="4702851" y="1825625"/>
            <a:ext cx="7735712" cy="4351338"/>
            <a:chOff x="5092896" y="1845228"/>
            <a:chExt cx="7735712" cy="4351338"/>
          </a:xfrm>
          <a:effectLst>
            <a:outerShdw blurRad="50800" dist="165100" dir="2700000" algn="ctr" rotWithShape="0">
              <a:srgbClr val="000000">
                <a:alpha val="43137"/>
              </a:srgbClr>
            </a:outerShdw>
          </a:effectLst>
        </p:grpSpPr>
        <p:grpSp>
          <p:nvGrpSpPr>
            <p:cNvPr id="31" name="Group 30">
              <a:extLst>
                <a:ext uri="{FF2B5EF4-FFF2-40B4-BE49-F238E27FC236}">
                  <a16:creationId xmlns:a16="http://schemas.microsoft.com/office/drawing/2014/main" id="{1D049F76-24A3-AD04-9858-9E2CE167A33C}"/>
                </a:ext>
              </a:extLst>
            </p:cNvPr>
            <p:cNvGrpSpPr/>
            <p:nvPr/>
          </p:nvGrpSpPr>
          <p:grpSpPr>
            <a:xfrm>
              <a:off x="5092896" y="1845228"/>
              <a:ext cx="7735712" cy="4351338"/>
              <a:chOff x="4456288" y="1972025"/>
              <a:chExt cx="7735712" cy="4351338"/>
            </a:xfrm>
          </p:grpSpPr>
          <p:pic>
            <p:nvPicPr>
              <p:cNvPr id="30" name="Graphic 29" descr="Classroom with whiteboard and books">
                <a:extLst>
                  <a:ext uri="{FF2B5EF4-FFF2-40B4-BE49-F238E27FC236}">
                    <a16:creationId xmlns:a16="http://schemas.microsoft.com/office/drawing/2014/main" id="{EC123B48-ABED-DE98-7F20-48F63F6B0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6288" y="1972025"/>
                <a:ext cx="7735712" cy="4351338"/>
              </a:xfrm>
              <a:prstGeom prst="rect">
                <a:avLst/>
              </a:prstGeom>
            </p:spPr>
          </p:pic>
          <p:pic>
            <p:nvPicPr>
              <p:cNvPr id="18" name="Graphic 17">
                <a:extLst>
                  <a:ext uri="{FF2B5EF4-FFF2-40B4-BE49-F238E27FC236}">
                    <a16:creationId xmlns:a16="http://schemas.microsoft.com/office/drawing/2014/main" id="{528D7C86-0D65-7F90-EE5A-9E1540E16DF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6554" y="3990000"/>
                <a:ext cx="483736" cy="711092"/>
              </a:xfrm>
              <a:prstGeom prst="rect">
                <a:avLst/>
              </a:prstGeom>
            </p:spPr>
          </p:pic>
        </p:grpSp>
        <p:pic>
          <p:nvPicPr>
            <p:cNvPr id="26" name="Graphic 25">
              <a:extLst>
                <a:ext uri="{FF2B5EF4-FFF2-40B4-BE49-F238E27FC236}">
                  <a16:creationId xmlns:a16="http://schemas.microsoft.com/office/drawing/2014/main" id="{1AFC802E-551F-1E72-43A5-C50FFEB09E3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9223" y="3863203"/>
              <a:ext cx="316404" cy="598498"/>
            </a:xfrm>
            <a:prstGeom prst="rect">
              <a:avLst/>
            </a:prstGeom>
          </p:spPr>
        </p:pic>
      </p:grpSp>
      <p:sp>
        <p:nvSpPr>
          <p:cNvPr id="2" name="Date Placeholder 1">
            <a:extLst>
              <a:ext uri="{FF2B5EF4-FFF2-40B4-BE49-F238E27FC236}">
                <a16:creationId xmlns:a16="http://schemas.microsoft.com/office/drawing/2014/main" id="{F5564650-8417-FCA4-7DAA-9ED5F4078BF2}"/>
              </a:ext>
            </a:extLst>
          </p:cNvPr>
          <p:cNvSpPr>
            <a:spLocks noGrp="1"/>
          </p:cNvSpPr>
          <p:nvPr>
            <p:ph type="dt" sz="half" idx="10"/>
          </p:nvPr>
        </p:nvSpPr>
        <p:spPr>
          <a:xfrm>
            <a:off x="394446" y="6356350"/>
            <a:ext cx="3639671" cy="365125"/>
          </a:xfrm>
        </p:spPr>
        <p:txBody>
          <a:bodyPr/>
          <a:lstStyle/>
          <a:p>
            <a:r>
              <a:rPr lang="en-US" b="1" dirty="0">
                <a:solidFill>
                  <a:schemeClr val="bg1"/>
                </a:solidFill>
              </a:rPr>
              <a:t>11/10/2023</a:t>
            </a:r>
          </a:p>
        </p:txBody>
      </p:sp>
      <p:sp>
        <p:nvSpPr>
          <p:cNvPr id="3" name="Footer Placeholder 2">
            <a:extLst>
              <a:ext uri="{FF2B5EF4-FFF2-40B4-BE49-F238E27FC236}">
                <a16:creationId xmlns:a16="http://schemas.microsoft.com/office/drawing/2014/main" id="{B26B0D77-503E-F071-F898-69BD25FE219E}"/>
              </a:ext>
            </a:extLst>
          </p:cNvPr>
          <p:cNvSpPr>
            <a:spLocks noGrp="1"/>
          </p:cNvSpPr>
          <p:nvPr>
            <p:ph type="ftr" sz="quarter" idx="11"/>
          </p:nvPr>
        </p:nvSpPr>
        <p:spPr>
          <a:xfrm>
            <a:off x="3372970" y="6356350"/>
            <a:ext cx="5459507"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4FEF78DD-F742-27AA-D1A6-2B66675AAC35}"/>
              </a:ext>
            </a:extLst>
          </p:cNvPr>
          <p:cNvSpPr>
            <a:spLocks noGrp="1"/>
          </p:cNvSpPr>
          <p:nvPr>
            <p:ph type="sldNum" sz="quarter" idx="12"/>
          </p:nvPr>
        </p:nvSpPr>
        <p:spPr>
          <a:xfrm>
            <a:off x="8166846" y="6356350"/>
            <a:ext cx="3639671" cy="365125"/>
          </a:xfrm>
        </p:spPr>
        <p:txBody>
          <a:bodyPr/>
          <a:lstStyle/>
          <a:p>
            <a:fld id="{427A02C9-A0CD-4A0B-81BC-708D5026A1F8}" type="slidenum">
              <a:rPr lang="en-US"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395103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OS</a:t>
            </a:r>
          </a:p>
        </p:txBody>
      </p:sp>
      <p:pic>
        <p:nvPicPr>
          <p:cNvPr id="7" name="Picture 6" descr="Windows Accessibility Settings Window">
            <a:extLst>
              <a:ext uri="{FF2B5EF4-FFF2-40B4-BE49-F238E27FC236}">
                <a16:creationId xmlns:a16="http://schemas.microsoft.com/office/drawing/2014/main" id="{D76AE9AA-4766-2356-5047-B46999E51AAB}"/>
              </a:ext>
            </a:extLst>
          </p:cNvPr>
          <p:cNvPicPr>
            <a:picLocks noChangeAspect="1"/>
          </p:cNvPicPr>
          <p:nvPr/>
        </p:nvPicPr>
        <p:blipFill>
          <a:blip r:embed="rId3"/>
          <a:stretch>
            <a:fillRect/>
          </a:stretch>
        </p:blipFill>
        <p:spPr>
          <a:xfrm>
            <a:off x="837186" y="1187561"/>
            <a:ext cx="7954951" cy="5025353"/>
          </a:xfrm>
          <a:prstGeom prst="rect">
            <a:avLst/>
          </a:prstGeom>
          <a:effectLst>
            <a:outerShdw blurRad="50800" dist="165100" dir="2700000" algn="ctr" rotWithShape="0">
              <a:srgbClr val="000000">
                <a:alpha val="43137"/>
              </a:srgbClr>
            </a:outerShdw>
          </a:effectLst>
        </p:spPr>
      </p:pic>
      <p:pic>
        <p:nvPicPr>
          <p:cNvPr id="8" name="Picture 4" descr="MacOS Accessibility Shortcuts divided up into categories for vision, motor, and hearing.">
            <a:extLst>
              <a:ext uri="{FF2B5EF4-FFF2-40B4-BE49-F238E27FC236}">
                <a16:creationId xmlns:a16="http://schemas.microsoft.com/office/drawing/2014/main" id="{4680C7E5-5746-8585-3F49-E516A2AE2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576" y="1187560"/>
            <a:ext cx="2705780" cy="5025353"/>
          </a:xfrm>
          <a:prstGeom prst="rect">
            <a:avLst/>
          </a:prstGeom>
          <a:noFill/>
          <a:effectLst>
            <a:outerShdw blurRad="50800" dist="1651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996AC0-21F1-B985-DAAE-5D76E1AA4A10}"/>
              </a:ext>
            </a:extLst>
          </p:cNvPr>
          <p:cNvSpPr>
            <a:spLocks noGrp="1"/>
          </p:cNvSpPr>
          <p:nvPr>
            <p:ph type="dt" sz="half" idx="10"/>
          </p:nvPr>
        </p:nvSpPr>
        <p:spPr>
          <a:xfrm>
            <a:off x="367553" y="6356350"/>
            <a:ext cx="3639672" cy="365125"/>
          </a:xfrm>
        </p:spPr>
        <p:txBody>
          <a:bodyPr/>
          <a:lstStyle/>
          <a:p>
            <a:r>
              <a:rPr lang="en-US" b="1" dirty="0">
                <a:solidFill>
                  <a:schemeClr val="bg1"/>
                </a:solidFill>
              </a:rPr>
              <a:t>11/10/2023</a:t>
            </a:r>
          </a:p>
        </p:txBody>
      </p:sp>
      <p:sp>
        <p:nvSpPr>
          <p:cNvPr id="4" name="Footer Placeholder 3">
            <a:extLst>
              <a:ext uri="{FF2B5EF4-FFF2-40B4-BE49-F238E27FC236}">
                <a16:creationId xmlns:a16="http://schemas.microsoft.com/office/drawing/2014/main" id="{17B074A5-98EC-CE59-1931-B080C59DFBC3}"/>
              </a:ext>
            </a:extLst>
          </p:cNvPr>
          <p:cNvSpPr>
            <a:spLocks noGrp="1"/>
          </p:cNvSpPr>
          <p:nvPr>
            <p:ph type="ftr" sz="quarter" idx="11"/>
          </p:nvPr>
        </p:nvSpPr>
        <p:spPr>
          <a:xfrm>
            <a:off x="3332629" y="6356350"/>
            <a:ext cx="5459508" cy="365125"/>
          </a:xfrm>
        </p:spPr>
        <p:txBody>
          <a:bodyPr/>
          <a:lstStyle/>
          <a:p>
            <a:r>
              <a:rPr lang="en-US" b="1" dirty="0" err="1">
                <a:solidFill>
                  <a:schemeClr val="bg1"/>
                </a:solidFill>
              </a:rPr>
              <a:t>TechBash</a:t>
            </a:r>
            <a:r>
              <a:rPr lang="en-US" b="1" dirty="0">
                <a:solidFill>
                  <a:schemeClr val="bg1"/>
                </a:solidFill>
              </a:rPr>
              <a:t> 2023</a:t>
            </a:r>
          </a:p>
        </p:txBody>
      </p:sp>
      <p:sp>
        <p:nvSpPr>
          <p:cNvPr id="5" name="Slide Number Placeholder 4">
            <a:extLst>
              <a:ext uri="{FF2B5EF4-FFF2-40B4-BE49-F238E27FC236}">
                <a16:creationId xmlns:a16="http://schemas.microsoft.com/office/drawing/2014/main" id="{2A1FE91A-8CA1-3B25-D9EE-76F4FFF3A6D6}"/>
              </a:ext>
            </a:extLst>
          </p:cNvPr>
          <p:cNvSpPr>
            <a:spLocks noGrp="1"/>
          </p:cNvSpPr>
          <p:nvPr>
            <p:ph type="sldNum" sz="quarter" idx="12"/>
          </p:nvPr>
        </p:nvSpPr>
        <p:spPr>
          <a:xfrm>
            <a:off x="8139953" y="6356350"/>
            <a:ext cx="3639672" cy="365125"/>
          </a:xfrm>
        </p:spPr>
        <p:txBody>
          <a:bodyPr/>
          <a:lstStyle/>
          <a:p>
            <a:fld id="{427A02C9-A0CD-4A0B-81BC-708D5026A1F8}" type="slidenum">
              <a:rPr lang="en-US" b="1" smtClean="0">
                <a:solidFill>
                  <a:schemeClr val="bg1"/>
                </a:solidFill>
              </a:rPr>
              <a:t>11</a:t>
            </a:fld>
            <a:endParaRPr lang="en-US" b="1" dirty="0">
              <a:solidFill>
                <a:schemeClr val="bg1"/>
              </a:solidFill>
            </a:endParaRPr>
          </a:p>
        </p:txBody>
      </p:sp>
    </p:spTree>
    <p:extLst>
      <p:ext uri="{BB962C8B-B14F-4D97-AF65-F5344CB8AC3E}">
        <p14:creationId xmlns:p14="http://schemas.microsoft.com/office/powerpoint/2010/main" val="286693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Built into your Browser</a:t>
            </a:r>
          </a:p>
        </p:txBody>
      </p:sp>
      <p:pic>
        <p:nvPicPr>
          <p:cNvPr id="10" name="Picture 9" descr="Lighthouse tool within Microsoft Edge">
            <a:extLst>
              <a:ext uri="{FF2B5EF4-FFF2-40B4-BE49-F238E27FC236}">
                <a16:creationId xmlns:a16="http://schemas.microsoft.com/office/drawing/2014/main" id="{0CEBFFE1-AB31-5E2F-818E-20E2C899DEBD}"/>
              </a:ext>
            </a:extLst>
          </p:cNvPr>
          <p:cNvPicPr>
            <a:picLocks noChangeAspect="1"/>
          </p:cNvPicPr>
          <p:nvPr/>
        </p:nvPicPr>
        <p:blipFill>
          <a:blip r:embed="rId3"/>
          <a:stretch>
            <a:fillRect/>
          </a:stretch>
        </p:blipFill>
        <p:spPr>
          <a:xfrm>
            <a:off x="5683353" y="1135641"/>
            <a:ext cx="2492984" cy="5135034"/>
          </a:xfrm>
          <a:prstGeom prst="rect">
            <a:avLst/>
          </a:prstGeom>
          <a:effectLst>
            <a:outerShdw blurRad="50800" dist="165100" dir="2700000" algn="ctr" rotWithShape="0">
              <a:srgbClr val="000000">
                <a:alpha val="43137"/>
              </a:srgbClr>
            </a:outerShdw>
          </a:effectLst>
        </p:spPr>
      </p:pic>
      <p:pic>
        <p:nvPicPr>
          <p:cNvPr id="8" name="Picture 7" descr="Rendering options under Microsoft Edge Developer Tools with the &quot;Rendering&quot; tab and the &quot;Emulate vision deficiencies&quot; options highlighted.">
            <a:extLst>
              <a:ext uri="{FF2B5EF4-FFF2-40B4-BE49-F238E27FC236}">
                <a16:creationId xmlns:a16="http://schemas.microsoft.com/office/drawing/2014/main" id="{D49CB49D-0A28-7BBD-ACDA-94134503ADFE}"/>
              </a:ext>
            </a:extLst>
          </p:cNvPr>
          <p:cNvPicPr>
            <a:picLocks noChangeAspect="1"/>
          </p:cNvPicPr>
          <p:nvPr/>
        </p:nvPicPr>
        <p:blipFill>
          <a:blip r:embed="rId4"/>
          <a:stretch>
            <a:fillRect/>
          </a:stretch>
        </p:blipFill>
        <p:spPr>
          <a:xfrm>
            <a:off x="8417480" y="754857"/>
            <a:ext cx="2674080" cy="5601493"/>
          </a:xfrm>
          <a:prstGeom prst="rect">
            <a:avLst/>
          </a:prstGeom>
          <a:effectLst>
            <a:outerShdw blurRad="50800" dist="165100" dir="2700000" algn="ctr" rotWithShape="0">
              <a:srgbClr val="000000">
                <a:alpha val="43137"/>
              </a:srgbClr>
            </a:outerShdw>
          </a:effectLst>
        </p:spPr>
      </p:pic>
      <p:pic>
        <p:nvPicPr>
          <p:cNvPr id="3" name="Picture 2" descr="FireFox browser window navigated to Microsoft.com.&#10;&#10;Developer tools are open and on the Accessibility tab.">
            <a:extLst>
              <a:ext uri="{FF2B5EF4-FFF2-40B4-BE49-F238E27FC236}">
                <a16:creationId xmlns:a16="http://schemas.microsoft.com/office/drawing/2014/main" id="{B04324F6-7577-982D-3AB3-77E5DA857189}"/>
              </a:ext>
            </a:extLst>
          </p:cNvPr>
          <p:cNvPicPr>
            <a:picLocks noChangeAspect="1"/>
          </p:cNvPicPr>
          <p:nvPr/>
        </p:nvPicPr>
        <p:blipFill>
          <a:blip r:embed="rId5"/>
          <a:stretch>
            <a:fillRect/>
          </a:stretch>
        </p:blipFill>
        <p:spPr>
          <a:xfrm>
            <a:off x="838200" y="1914581"/>
            <a:ext cx="4719101" cy="4356093"/>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8D0D7DD0-71E5-5756-BB3B-946778339DEA}"/>
              </a:ext>
            </a:extLst>
          </p:cNvPr>
          <p:cNvSpPr>
            <a:spLocks noGrp="1"/>
          </p:cNvSpPr>
          <p:nvPr>
            <p:ph type="dt" sz="half" idx="10"/>
          </p:nvPr>
        </p:nvSpPr>
        <p:spPr>
          <a:xfrm>
            <a:off x="313764" y="6356350"/>
            <a:ext cx="3693459"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9915604B-F387-22F9-9E61-EB0295B45165}"/>
              </a:ext>
            </a:extLst>
          </p:cNvPr>
          <p:cNvSpPr>
            <a:spLocks noGrp="1"/>
          </p:cNvSpPr>
          <p:nvPr>
            <p:ph type="ftr" sz="quarter" idx="11"/>
          </p:nvPr>
        </p:nvSpPr>
        <p:spPr>
          <a:xfrm>
            <a:off x="3251946" y="6356350"/>
            <a:ext cx="5540189"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1568768C-33B4-1DF9-E131-C67900A9994F}"/>
              </a:ext>
            </a:extLst>
          </p:cNvPr>
          <p:cNvSpPr>
            <a:spLocks noGrp="1"/>
          </p:cNvSpPr>
          <p:nvPr>
            <p:ph type="sldNum" sz="quarter" idx="12"/>
          </p:nvPr>
        </p:nvSpPr>
        <p:spPr>
          <a:xfrm>
            <a:off x="8086164" y="6356350"/>
            <a:ext cx="3693459" cy="365125"/>
          </a:xfrm>
        </p:spPr>
        <p:txBody>
          <a:bodyPr/>
          <a:lstStyle/>
          <a:p>
            <a:fld id="{427A02C9-A0CD-4A0B-81BC-708D5026A1F8}" type="slidenum">
              <a:rPr lang="en-US" b="1" smtClean="0">
                <a:solidFill>
                  <a:schemeClr val="bg1"/>
                </a:solidFill>
              </a:rPr>
              <a:t>12</a:t>
            </a:fld>
            <a:endParaRPr lang="en-US" b="1" dirty="0">
              <a:solidFill>
                <a:schemeClr val="bg1"/>
              </a:solidFill>
            </a:endParaRPr>
          </a:p>
        </p:txBody>
      </p:sp>
    </p:spTree>
    <p:extLst>
      <p:ext uri="{BB962C8B-B14F-4D97-AF65-F5344CB8AC3E}">
        <p14:creationId xmlns:p14="http://schemas.microsoft.com/office/powerpoint/2010/main" val="214427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455125" y="160336"/>
            <a:ext cx="8717451" cy="1325563"/>
          </a:xfrm>
        </p:spPr>
        <p:txBody>
          <a:bodyPr/>
          <a:lstStyle/>
          <a:p>
            <a:r>
              <a:rPr lang="en-US" dirty="0"/>
              <a:t>Desktop Applications: CCA &amp; PEAT</a:t>
            </a:r>
          </a:p>
        </p:txBody>
      </p:sp>
      <p:pic>
        <p:nvPicPr>
          <p:cNvPr id="6" name="Picture 5" descr="Color Contrast Analyzer screen showing an example of a color pair that fail all WCAG color contrast minimums.">
            <a:extLst>
              <a:ext uri="{FF2B5EF4-FFF2-40B4-BE49-F238E27FC236}">
                <a16:creationId xmlns:a16="http://schemas.microsoft.com/office/drawing/2014/main" id="{B7325F5D-6A4C-C5AD-1498-C1D733D99F73}"/>
              </a:ext>
            </a:extLst>
          </p:cNvPr>
          <p:cNvPicPr>
            <a:picLocks noChangeAspect="1"/>
          </p:cNvPicPr>
          <p:nvPr/>
        </p:nvPicPr>
        <p:blipFill>
          <a:blip r:embed="rId3"/>
          <a:stretch>
            <a:fillRect/>
          </a:stretch>
        </p:blipFill>
        <p:spPr>
          <a:xfrm>
            <a:off x="455125" y="1261781"/>
            <a:ext cx="3079032" cy="4835740"/>
          </a:xfrm>
          <a:prstGeom prst="rect">
            <a:avLst/>
          </a:prstGeom>
          <a:effectLst>
            <a:outerShdw blurRad="50800" dist="165100" dir="2700000" algn="ctr" rotWithShape="0">
              <a:srgbClr val="000000">
                <a:alpha val="43137"/>
              </a:srgbClr>
            </a:outerShdw>
          </a:effectLst>
        </p:spPr>
      </p:pic>
      <p:pic>
        <p:nvPicPr>
          <p:cNvPr id="7" name="Picture 6" descr="Color Contrast Analyzer screen showing an example of a color pair that pass all WCAG color contrast minimums.">
            <a:extLst>
              <a:ext uri="{FF2B5EF4-FFF2-40B4-BE49-F238E27FC236}">
                <a16:creationId xmlns:a16="http://schemas.microsoft.com/office/drawing/2014/main" id="{976D350E-6DE6-319D-1B8D-8EC788AA8189}"/>
              </a:ext>
            </a:extLst>
          </p:cNvPr>
          <p:cNvPicPr>
            <a:picLocks noChangeAspect="1"/>
          </p:cNvPicPr>
          <p:nvPr/>
        </p:nvPicPr>
        <p:blipFill>
          <a:blip r:embed="rId4"/>
          <a:stretch>
            <a:fillRect/>
          </a:stretch>
        </p:blipFill>
        <p:spPr>
          <a:xfrm>
            <a:off x="3742787" y="1261781"/>
            <a:ext cx="3200749" cy="4835740"/>
          </a:xfrm>
          <a:prstGeom prst="rect">
            <a:avLst/>
          </a:prstGeom>
          <a:effectLst>
            <a:outerShdw blurRad="50800" dist="165100" dir="2700000" algn="ctr" rotWithShape="0">
              <a:srgbClr val="000000">
                <a:alpha val="43137"/>
              </a:srgbClr>
            </a:outerShdw>
          </a:effectLst>
        </p:spPr>
      </p:pic>
      <p:pic>
        <p:nvPicPr>
          <p:cNvPr id="3" name="Picture 2" descr="Photosensitive Epilepsy Analysis Tool window">
            <a:extLst>
              <a:ext uri="{FF2B5EF4-FFF2-40B4-BE49-F238E27FC236}">
                <a16:creationId xmlns:a16="http://schemas.microsoft.com/office/drawing/2014/main" id="{9D1B950B-6BC5-871E-FC1B-5ABBD8DA510E}"/>
              </a:ext>
            </a:extLst>
          </p:cNvPr>
          <p:cNvPicPr>
            <a:picLocks noChangeAspect="1"/>
          </p:cNvPicPr>
          <p:nvPr/>
        </p:nvPicPr>
        <p:blipFill>
          <a:blip r:embed="rId5"/>
          <a:stretch>
            <a:fillRect/>
          </a:stretch>
        </p:blipFill>
        <p:spPr>
          <a:xfrm>
            <a:off x="7152166" y="1714500"/>
            <a:ext cx="4806967" cy="3429000"/>
          </a:xfrm>
          <a:prstGeom prst="rect">
            <a:avLst/>
          </a:prstGeom>
          <a:effectLst>
            <a:outerShdw blurRad="50800" dist="165100" dir="2700000" algn="tl" rotWithShape="0">
              <a:prstClr val="black">
                <a:alpha val="40000"/>
              </a:prstClr>
            </a:outerShdw>
          </a:effectLst>
        </p:spPr>
      </p:pic>
      <p:sp>
        <p:nvSpPr>
          <p:cNvPr id="4" name="Date Placeholder 3">
            <a:extLst>
              <a:ext uri="{FF2B5EF4-FFF2-40B4-BE49-F238E27FC236}">
                <a16:creationId xmlns:a16="http://schemas.microsoft.com/office/drawing/2014/main" id="{B5F58E7F-D0A1-6DF7-93FF-1630A9BAEE99}"/>
              </a:ext>
            </a:extLst>
          </p:cNvPr>
          <p:cNvSpPr>
            <a:spLocks noGrp="1"/>
          </p:cNvSpPr>
          <p:nvPr>
            <p:ph type="dt" sz="half" idx="10"/>
          </p:nvPr>
        </p:nvSpPr>
        <p:spPr>
          <a:xfrm>
            <a:off x="340658" y="6356350"/>
            <a:ext cx="3729317"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40DF8177-F530-F2FB-45E1-3D7E298ABE07}"/>
              </a:ext>
            </a:extLst>
          </p:cNvPr>
          <p:cNvSpPr>
            <a:spLocks noGrp="1"/>
          </p:cNvSpPr>
          <p:nvPr>
            <p:ph type="ftr" sz="quarter" idx="11"/>
          </p:nvPr>
        </p:nvSpPr>
        <p:spPr>
          <a:xfrm>
            <a:off x="3292288" y="6356350"/>
            <a:ext cx="5593976" cy="365125"/>
          </a:xfrm>
        </p:spPr>
        <p:txBody>
          <a:bodyPr/>
          <a:lstStyle/>
          <a:p>
            <a:r>
              <a:rPr lang="en-US" b="1" dirty="0" err="1">
                <a:solidFill>
                  <a:schemeClr val="bg1"/>
                </a:solidFill>
              </a:rPr>
              <a:t>TechBash</a:t>
            </a:r>
            <a:r>
              <a:rPr lang="en-US" b="1" dirty="0">
                <a:solidFill>
                  <a:schemeClr val="bg1"/>
                </a:solidFill>
              </a:rPr>
              <a:t> 2023</a:t>
            </a:r>
          </a:p>
        </p:txBody>
      </p:sp>
      <p:sp>
        <p:nvSpPr>
          <p:cNvPr id="8" name="Slide Number Placeholder 7">
            <a:extLst>
              <a:ext uri="{FF2B5EF4-FFF2-40B4-BE49-F238E27FC236}">
                <a16:creationId xmlns:a16="http://schemas.microsoft.com/office/drawing/2014/main" id="{725AFA05-B45A-9DBB-54D7-5D78CD26A2E0}"/>
              </a:ext>
            </a:extLst>
          </p:cNvPr>
          <p:cNvSpPr>
            <a:spLocks noGrp="1"/>
          </p:cNvSpPr>
          <p:nvPr>
            <p:ph type="sldNum" sz="quarter" idx="12"/>
          </p:nvPr>
        </p:nvSpPr>
        <p:spPr>
          <a:xfrm>
            <a:off x="8113058" y="6356350"/>
            <a:ext cx="3729317" cy="365125"/>
          </a:xfrm>
        </p:spPr>
        <p:txBody>
          <a:bodyPr/>
          <a:lstStyle/>
          <a:p>
            <a:fld id="{427A02C9-A0CD-4A0B-81BC-708D5026A1F8}" type="slidenum">
              <a:rPr lang="en-US" b="1" smtClean="0">
                <a:solidFill>
                  <a:schemeClr val="bg1"/>
                </a:solidFill>
              </a:rPr>
              <a:t>13</a:t>
            </a:fld>
            <a:endParaRPr lang="en-US" b="1" dirty="0">
              <a:solidFill>
                <a:schemeClr val="bg1"/>
              </a:solidFill>
            </a:endParaRPr>
          </a:p>
        </p:txBody>
      </p:sp>
    </p:spTree>
    <p:extLst>
      <p:ext uri="{BB962C8B-B14F-4D97-AF65-F5344CB8AC3E}">
        <p14:creationId xmlns:p14="http://schemas.microsoft.com/office/powerpoint/2010/main" val="188401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Microsoft Accessibility Insights</a:t>
            </a:r>
          </a:p>
        </p:txBody>
      </p:sp>
      <p:pic>
        <p:nvPicPr>
          <p:cNvPr id="6" name="Picture 5" descr="Accessibility Insights window showing the options to run &quot;FastPass&quot;, &quot;Assessment&quot;, or &quot;Ad Hoc tools&quot;.">
            <a:extLst>
              <a:ext uri="{FF2B5EF4-FFF2-40B4-BE49-F238E27FC236}">
                <a16:creationId xmlns:a16="http://schemas.microsoft.com/office/drawing/2014/main" id="{61BA7915-D08C-1332-BE25-5681315BBFEB}"/>
              </a:ext>
            </a:extLst>
          </p:cNvPr>
          <p:cNvPicPr>
            <a:picLocks noChangeAspect="1"/>
          </p:cNvPicPr>
          <p:nvPr/>
        </p:nvPicPr>
        <p:blipFill>
          <a:blip r:embed="rId3"/>
          <a:stretch>
            <a:fillRect/>
          </a:stretch>
        </p:blipFill>
        <p:spPr>
          <a:xfrm>
            <a:off x="498104" y="2345936"/>
            <a:ext cx="2846079" cy="3045304"/>
          </a:xfrm>
          <a:prstGeom prst="rect">
            <a:avLst/>
          </a:prstGeom>
          <a:solidFill>
            <a:srgbClr val="FFFFFF">
              <a:shade val="85000"/>
            </a:srgbClr>
          </a:solidFill>
          <a:ln w="88900" cap="sq">
            <a:noFill/>
            <a:miter lim="800000"/>
          </a:ln>
          <a:effectLst>
            <a:outerShdw blurRad="50800" dist="165100" dir="2700000" algn="ctr" rotWithShape="0">
              <a:srgbClr val="000000">
                <a:alpha val="43137"/>
              </a:srgbClr>
            </a:outerShdw>
          </a:effectLst>
          <a:scene3d>
            <a:camera prst="orthographicFront"/>
            <a:lightRig rig="twoPt" dir="t">
              <a:rot lat="0" lon="0" rev="7200000"/>
            </a:lightRig>
          </a:scene3d>
          <a:sp3d>
            <a:bevelT w="25400" h="19050"/>
            <a:contourClr>
              <a:srgbClr val="FFFFFF"/>
            </a:contourClr>
          </a:sp3d>
        </p:spPr>
      </p:pic>
      <p:pic>
        <p:nvPicPr>
          <p:cNvPr id="7" name="Picture 6" descr="Accessibility Insights assessment window displaying a full assessment with automated tests followed by a list of manual tests an individual can run and mark as pass or fail.">
            <a:extLst>
              <a:ext uri="{FF2B5EF4-FFF2-40B4-BE49-F238E27FC236}">
                <a16:creationId xmlns:a16="http://schemas.microsoft.com/office/drawing/2014/main" id="{7EADA600-1D04-0A9C-43BA-B65279D1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648" y="1960468"/>
            <a:ext cx="3632480" cy="3816240"/>
          </a:xfrm>
          <a:prstGeom prst="rect">
            <a:avLst/>
          </a:prstGeom>
          <a:effectLst>
            <a:outerShdw blurRad="50800" dist="165100" dir="2700000" algn="ctr" rotWithShape="0">
              <a:srgbClr val="000000">
                <a:alpha val="43137"/>
              </a:srgbClr>
            </a:outerShdw>
          </a:effectLst>
        </p:spPr>
      </p:pic>
      <p:pic>
        <p:nvPicPr>
          <p:cNvPr id="8" name="Picture 7" descr="Accessibility Insights FastPass window displaying the results of a FastPass automated test run.">
            <a:extLst>
              <a:ext uri="{FF2B5EF4-FFF2-40B4-BE49-F238E27FC236}">
                <a16:creationId xmlns:a16="http://schemas.microsoft.com/office/drawing/2014/main" id="{C4282C0D-985B-BDC9-E30A-7994FDD4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593" y="2072445"/>
            <a:ext cx="4495579" cy="3592286"/>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4B4B158-99E6-F6CB-3565-050DB0863637}"/>
              </a:ext>
            </a:extLst>
          </p:cNvPr>
          <p:cNvSpPr>
            <a:spLocks noGrp="1"/>
          </p:cNvSpPr>
          <p:nvPr>
            <p:ph type="dt" sz="half" idx="10"/>
          </p:nvPr>
        </p:nvSpPr>
        <p:spPr>
          <a:xfrm>
            <a:off x="295835" y="6356350"/>
            <a:ext cx="3729318" cy="365125"/>
          </a:xfrm>
        </p:spPr>
        <p:txBody>
          <a:bodyPr/>
          <a:lstStyle/>
          <a:p>
            <a:r>
              <a:rPr lang="en-US" b="1" dirty="0">
                <a:solidFill>
                  <a:schemeClr val="bg1"/>
                </a:solidFill>
              </a:rPr>
              <a:t>11/10/2023</a:t>
            </a:r>
          </a:p>
        </p:txBody>
      </p:sp>
      <p:sp>
        <p:nvSpPr>
          <p:cNvPr id="4" name="Footer Placeholder 3">
            <a:extLst>
              <a:ext uri="{FF2B5EF4-FFF2-40B4-BE49-F238E27FC236}">
                <a16:creationId xmlns:a16="http://schemas.microsoft.com/office/drawing/2014/main" id="{4B4643C4-F083-BD81-6E79-6A9BEF216799}"/>
              </a:ext>
            </a:extLst>
          </p:cNvPr>
          <p:cNvSpPr>
            <a:spLocks noGrp="1"/>
          </p:cNvSpPr>
          <p:nvPr>
            <p:ph type="ftr" sz="quarter" idx="11"/>
          </p:nvPr>
        </p:nvSpPr>
        <p:spPr>
          <a:xfrm>
            <a:off x="3225052" y="6356350"/>
            <a:ext cx="5593977" cy="365125"/>
          </a:xfrm>
        </p:spPr>
        <p:txBody>
          <a:bodyPr/>
          <a:lstStyle/>
          <a:p>
            <a:r>
              <a:rPr lang="en-US" b="1" dirty="0" err="1">
                <a:solidFill>
                  <a:schemeClr val="bg1"/>
                </a:solidFill>
              </a:rPr>
              <a:t>TechBash</a:t>
            </a:r>
            <a:r>
              <a:rPr lang="en-US" b="1" dirty="0">
                <a:solidFill>
                  <a:schemeClr val="bg1"/>
                </a:solidFill>
              </a:rPr>
              <a:t> 2023</a:t>
            </a:r>
          </a:p>
        </p:txBody>
      </p:sp>
      <p:sp>
        <p:nvSpPr>
          <p:cNvPr id="5" name="Slide Number Placeholder 4">
            <a:extLst>
              <a:ext uri="{FF2B5EF4-FFF2-40B4-BE49-F238E27FC236}">
                <a16:creationId xmlns:a16="http://schemas.microsoft.com/office/drawing/2014/main" id="{B13E0879-6FB7-31A2-CA97-64AD5F50EBF3}"/>
              </a:ext>
            </a:extLst>
          </p:cNvPr>
          <p:cNvSpPr>
            <a:spLocks noGrp="1"/>
          </p:cNvSpPr>
          <p:nvPr>
            <p:ph type="sldNum" sz="quarter" idx="12"/>
          </p:nvPr>
        </p:nvSpPr>
        <p:spPr>
          <a:xfrm>
            <a:off x="8068235" y="6356350"/>
            <a:ext cx="3729318" cy="365125"/>
          </a:xfrm>
        </p:spPr>
        <p:txBody>
          <a:bodyPr/>
          <a:lstStyle/>
          <a:p>
            <a:fld id="{427A02C9-A0CD-4A0B-81BC-708D5026A1F8}" type="slidenum">
              <a:rPr lang="en-US" b="1" smtClean="0">
                <a:solidFill>
                  <a:schemeClr val="bg1"/>
                </a:solidFill>
              </a:rPr>
              <a:t>14</a:t>
            </a:fld>
            <a:endParaRPr lang="en-US" b="1" dirty="0">
              <a:solidFill>
                <a:schemeClr val="bg1"/>
              </a:solidFill>
            </a:endParaRPr>
          </a:p>
        </p:txBody>
      </p:sp>
    </p:spTree>
    <p:extLst>
      <p:ext uri="{BB962C8B-B14F-4D97-AF65-F5344CB8AC3E}">
        <p14:creationId xmlns:p14="http://schemas.microsoft.com/office/powerpoint/2010/main" val="185010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Deque Axe </a:t>
            </a:r>
            <a:r>
              <a:rPr lang="en-US" dirty="0" err="1"/>
              <a:t>DevTools</a:t>
            </a:r>
            <a:endParaRPr lang="en-US" dirty="0"/>
          </a:p>
        </p:txBody>
      </p:sp>
      <p:pic>
        <p:nvPicPr>
          <p:cNvPr id="9" name="Picture 8" descr="Axe DevTools main panel with options for types of automated/manual guided tests to run.">
            <a:extLst>
              <a:ext uri="{FF2B5EF4-FFF2-40B4-BE49-F238E27FC236}">
                <a16:creationId xmlns:a16="http://schemas.microsoft.com/office/drawing/2014/main" id="{0EADC5DB-B81B-D279-2842-DF54CC645D89}"/>
              </a:ext>
            </a:extLst>
          </p:cNvPr>
          <p:cNvPicPr>
            <a:picLocks noChangeAspect="1"/>
          </p:cNvPicPr>
          <p:nvPr/>
        </p:nvPicPr>
        <p:blipFill>
          <a:blip r:embed="rId3"/>
          <a:stretch>
            <a:fillRect/>
          </a:stretch>
        </p:blipFill>
        <p:spPr>
          <a:xfrm>
            <a:off x="2599054" y="1416832"/>
            <a:ext cx="3286761" cy="4903039"/>
          </a:xfrm>
          <a:prstGeom prst="rect">
            <a:avLst/>
          </a:prstGeom>
          <a:effectLst>
            <a:outerShdw blurRad="50800" dist="165100" dir="2700000" algn="ctr" rotWithShape="0">
              <a:srgbClr val="000000">
                <a:alpha val="43137"/>
              </a:srgbClr>
            </a:outerShdw>
          </a:effectLst>
        </p:spPr>
      </p:pic>
      <p:pic>
        <p:nvPicPr>
          <p:cNvPr id="11" name="Picture 10" descr="Axe DevTools Automated Test Results screen">
            <a:extLst>
              <a:ext uri="{FF2B5EF4-FFF2-40B4-BE49-F238E27FC236}">
                <a16:creationId xmlns:a16="http://schemas.microsoft.com/office/drawing/2014/main" id="{0F790C6E-2BD3-6EF0-C3F9-ABEAA89249AA}"/>
              </a:ext>
            </a:extLst>
          </p:cNvPr>
          <p:cNvPicPr>
            <a:picLocks noChangeAspect="1"/>
          </p:cNvPicPr>
          <p:nvPr/>
        </p:nvPicPr>
        <p:blipFill>
          <a:blip r:embed="rId4"/>
          <a:stretch>
            <a:fillRect/>
          </a:stretch>
        </p:blipFill>
        <p:spPr>
          <a:xfrm>
            <a:off x="6753152" y="1453311"/>
            <a:ext cx="3286761" cy="4866560"/>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1A8B710C-63D1-DE68-74A2-3447E161D282}"/>
              </a:ext>
            </a:extLst>
          </p:cNvPr>
          <p:cNvSpPr>
            <a:spLocks noGrp="1"/>
          </p:cNvSpPr>
          <p:nvPr>
            <p:ph type="dt" sz="half" idx="10"/>
          </p:nvPr>
        </p:nvSpPr>
        <p:spPr>
          <a:xfrm>
            <a:off x="367552" y="6356350"/>
            <a:ext cx="3675529" cy="365125"/>
          </a:xfrm>
        </p:spPr>
        <p:txBody>
          <a:bodyPr/>
          <a:lstStyle/>
          <a:p>
            <a:r>
              <a:rPr lang="en-US" b="1">
                <a:solidFill>
                  <a:schemeClr val="bg1"/>
                </a:solidFill>
              </a:rPr>
              <a:t>11/10/2023</a:t>
            </a:r>
            <a:endParaRPr lang="en-US" b="1" dirty="0">
              <a:solidFill>
                <a:schemeClr val="bg1"/>
              </a:solidFill>
            </a:endParaRPr>
          </a:p>
        </p:txBody>
      </p:sp>
      <p:sp>
        <p:nvSpPr>
          <p:cNvPr id="4" name="Footer Placeholder 3">
            <a:extLst>
              <a:ext uri="{FF2B5EF4-FFF2-40B4-BE49-F238E27FC236}">
                <a16:creationId xmlns:a16="http://schemas.microsoft.com/office/drawing/2014/main" id="{1B241271-3A59-BCE1-237D-E2B236E091B2}"/>
              </a:ext>
            </a:extLst>
          </p:cNvPr>
          <p:cNvSpPr>
            <a:spLocks noGrp="1"/>
          </p:cNvSpPr>
          <p:nvPr>
            <p:ph type="ftr" sz="quarter" idx="11"/>
          </p:nvPr>
        </p:nvSpPr>
        <p:spPr>
          <a:xfrm>
            <a:off x="3332629" y="6356350"/>
            <a:ext cx="5513294" cy="365125"/>
          </a:xfrm>
        </p:spPr>
        <p:txBody>
          <a:bodyPr/>
          <a:lstStyle/>
          <a:p>
            <a:r>
              <a:rPr lang="en-US" b="1">
                <a:solidFill>
                  <a:schemeClr val="bg1"/>
                </a:solidFill>
              </a:rPr>
              <a:t>TechBash 2023</a:t>
            </a:r>
            <a:endParaRPr lang="en-US" b="1" dirty="0">
              <a:solidFill>
                <a:schemeClr val="bg1"/>
              </a:solidFill>
            </a:endParaRPr>
          </a:p>
        </p:txBody>
      </p:sp>
      <p:sp>
        <p:nvSpPr>
          <p:cNvPr id="5" name="Slide Number Placeholder 4">
            <a:extLst>
              <a:ext uri="{FF2B5EF4-FFF2-40B4-BE49-F238E27FC236}">
                <a16:creationId xmlns:a16="http://schemas.microsoft.com/office/drawing/2014/main" id="{11F6743F-25FF-C6E3-AFA7-9B1369577BD1}"/>
              </a:ext>
            </a:extLst>
          </p:cNvPr>
          <p:cNvSpPr>
            <a:spLocks noGrp="1"/>
          </p:cNvSpPr>
          <p:nvPr>
            <p:ph type="sldNum" sz="quarter" idx="12"/>
          </p:nvPr>
        </p:nvSpPr>
        <p:spPr>
          <a:xfrm>
            <a:off x="8139952" y="6356350"/>
            <a:ext cx="3675529" cy="365125"/>
          </a:xfrm>
        </p:spPr>
        <p:txBody>
          <a:bodyPr/>
          <a:lstStyle/>
          <a:p>
            <a:fld id="{427A02C9-A0CD-4A0B-81BC-708D5026A1F8}" type="slidenum">
              <a:rPr lang="en-US" b="1" smtClean="0">
                <a:solidFill>
                  <a:schemeClr val="bg1"/>
                </a:solidFill>
              </a:rPr>
              <a:t>15</a:t>
            </a:fld>
            <a:endParaRPr lang="en-US" b="1" dirty="0">
              <a:solidFill>
                <a:schemeClr val="bg1"/>
              </a:solidFill>
            </a:endParaRPr>
          </a:p>
        </p:txBody>
      </p:sp>
    </p:spTree>
    <p:extLst>
      <p:ext uri="{BB962C8B-B14F-4D97-AF65-F5344CB8AC3E}">
        <p14:creationId xmlns:p14="http://schemas.microsoft.com/office/powerpoint/2010/main" val="979425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WAVE</a:t>
            </a:r>
          </a:p>
        </p:txBody>
      </p:sp>
      <p:pic>
        <p:nvPicPr>
          <p:cNvPr id="3" name="Picture 2" descr="Web Accessibility Evaluation browser extension placing an overlay on a page to help show where accessibility impacting elements, alerts, and more are located to help developers.">
            <a:extLst>
              <a:ext uri="{FF2B5EF4-FFF2-40B4-BE49-F238E27FC236}">
                <a16:creationId xmlns:a16="http://schemas.microsoft.com/office/drawing/2014/main" id="{1F9E52AC-9C94-7E71-7D21-99BDA5459296}"/>
              </a:ext>
            </a:extLst>
          </p:cNvPr>
          <p:cNvPicPr>
            <a:picLocks noChangeAspect="1"/>
          </p:cNvPicPr>
          <p:nvPr/>
        </p:nvPicPr>
        <p:blipFill>
          <a:blip r:embed="rId3"/>
          <a:stretch>
            <a:fillRect/>
          </a:stretch>
        </p:blipFill>
        <p:spPr>
          <a:xfrm>
            <a:off x="2994660" y="1562655"/>
            <a:ext cx="6202679" cy="463873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B4828DC4-0651-1FD5-67D1-B99584FF9B28}"/>
              </a:ext>
            </a:extLst>
          </p:cNvPr>
          <p:cNvSpPr>
            <a:spLocks noGrp="1"/>
          </p:cNvSpPr>
          <p:nvPr>
            <p:ph type="dt" sz="half" idx="10"/>
          </p:nvPr>
        </p:nvSpPr>
        <p:spPr>
          <a:xfrm>
            <a:off x="412376" y="6356350"/>
            <a:ext cx="3603812"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2FAEA0B3-F491-0923-50E2-19E78D26E36E}"/>
              </a:ext>
            </a:extLst>
          </p:cNvPr>
          <p:cNvSpPr>
            <a:spLocks noGrp="1"/>
          </p:cNvSpPr>
          <p:nvPr>
            <p:ph type="ftr" sz="quarter" idx="11"/>
          </p:nvPr>
        </p:nvSpPr>
        <p:spPr>
          <a:xfrm>
            <a:off x="3399864" y="6356350"/>
            <a:ext cx="5405718"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D96E90B7-FE1A-A3F0-2C3F-E12A2272C1E4}"/>
              </a:ext>
            </a:extLst>
          </p:cNvPr>
          <p:cNvSpPr>
            <a:spLocks noGrp="1"/>
          </p:cNvSpPr>
          <p:nvPr>
            <p:ph type="sldNum" sz="quarter" idx="12"/>
          </p:nvPr>
        </p:nvSpPr>
        <p:spPr>
          <a:xfrm>
            <a:off x="8184776" y="6356350"/>
            <a:ext cx="3603812" cy="365125"/>
          </a:xfrm>
        </p:spPr>
        <p:txBody>
          <a:bodyPr/>
          <a:lstStyle/>
          <a:p>
            <a:fld id="{427A02C9-A0CD-4A0B-81BC-708D5026A1F8}" type="slidenum">
              <a:rPr lang="en-US" b="1" smtClean="0">
                <a:solidFill>
                  <a:schemeClr val="bg1"/>
                </a:solidFill>
              </a:rPr>
              <a:t>16</a:t>
            </a:fld>
            <a:endParaRPr lang="en-US" b="1" dirty="0">
              <a:solidFill>
                <a:schemeClr val="bg1"/>
              </a:solidFill>
            </a:endParaRPr>
          </a:p>
        </p:txBody>
      </p:sp>
    </p:spTree>
    <p:extLst>
      <p:ext uri="{BB962C8B-B14F-4D97-AF65-F5344CB8AC3E}">
        <p14:creationId xmlns:p14="http://schemas.microsoft.com/office/powerpoint/2010/main" val="695084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normAutofit/>
          </a:bodyPr>
          <a:lstStyle/>
          <a:p>
            <a:r>
              <a:rPr lang="en-US" dirty="0"/>
              <a:t>Browser Extensions &amp; Web Apps:</a:t>
            </a:r>
            <a:br>
              <a:rPr lang="en-US" dirty="0"/>
            </a:br>
            <a:r>
              <a:rPr lang="en-US" dirty="0"/>
              <a:t>W3C Markup Validation Service</a:t>
            </a:r>
          </a:p>
        </p:txBody>
      </p:sp>
      <p:pic>
        <p:nvPicPr>
          <p:cNvPr id="4" name="Picture 3" descr="W3C Markup Validation Service page with options to evaluate using the URL, through file upload, or by direct input (typing out the html or pasting it into a window).">
            <a:extLst>
              <a:ext uri="{FF2B5EF4-FFF2-40B4-BE49-F238E27FC236}">
                <a16:creationId xmlns:a16="http://schemas.microsoft.com/office/drawing/2014/main" id="{B21AFCF7-0A33-18F5-3CD4-B0BFA6FAB6BE}"/>
              </a:ext>
            </a:extLst>
          </p:cNvPr>
          <p:cNvPicPr>
            <a:picLocks noChangeAspect="1"/>
          </p:cNvPicPr>
          <p:nvPr/>
        </p:nvPicPr>
        <p:blipFill>
          <a:blip r:embed="rId3"/>
          <a:stretch>
            <a:fillRect/>
          </a:stretch>
        </p:blipFill>
        <p:spPr>
          <a:xfrm>
            <a:off x="1743499" y="1485899"/>
            <a:ext cx="8731897" cy="4708441"/>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7454507-4482-987C-A8FE-5F2140D51825}"/>
              </a:ext>
            </a:extLst>
          </p:cNvPr>
          <p:cNvSpPr>
            <a:spLocks noGrp="1"/>
          </p:cNvSpPr>
          <p:nvPr>
            <p:ph type="dt" sz="half" idx="10"/>
          </p:nvPr>
        </p:nvSpPr>
        <p:spPr>
          <a:xfrm>
            <a:off x="313765" y="6356350"/>
            <a:ext cx="3810000"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11CD1376-F5E8-72F3-9DA4-830B9BE48A36}"/>
              </a:ext>
            </a:extLst>
          </p:cNvPr>
          <p:cNvSpPr>
            <a:spLocks noGrp="1"/>
          </p:cNvSpPr>
          <p:nvPr>
            <p:ph type="ftr" sz="quarter" idx="11"/>
          </p:nvPr>
        </p:nvSpPr>
        <p:spPr>
          <a:xfrm>
            <a:off x="3251948" y="6356350"/>
            <a:ext cx="5715000"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FA0B28C3-766F-F6F2-7200-5F77C8A66184}"/>
              </a:ext>
            </a:extLst>
          </p:cNvPr>
          <p:cNvSpPr>
            <a:spLocks noGrp="1"/>
          </p:cNvSpPr>
          <p:nvPr>
            <p:ph type="sldNum" sz="quarter" idx="12"/>
          </p:nvPr>
        </p:nvSpPr>
        <p:spPr>
          <a:xfrm>
            <a:off x="8086165" y="6356350"/>
            <a:ext cx="3810000" cy="365125"/>
          </a:xfrm>
        </p:spPr>
        <p:txBody>
          <a:bodyPr/>
          <a:lstStyle/>
          <a:p>
            <a:fld id="{427A02C9-A0CD-4A0B-81BC-708D5026A1F8}" type="slidenum">
              <a:rPr lang="en-US"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1606262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Bookmarklets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591733"/>
            <a:ext cx="10515600" cy="2878667"/>
          </a:xfrm>
          <a:effectLst>
            <a:outerShdw blurRad="50800" dist="165100" dir="2700000" algn="ctr" rotWithShape="0">
              <a:srgbClr val="000000">
                <a:alpha val="43137"/>
              </a:srgbClr>
            </a:outerShdw>
          </a:effectLst>
        </p:spPr>
        <p:txBody>
          <a:bodyPr>
            <a:normAutofit/>
          </a:bodyPr>
          <a:lstStyle/>
          <a:p>
            <a:pPr marL="171450" indent="-171450">
              <a:buFont typeface="Arial" panose="020B0604020202020204" pitchFamily="34" charset="0"/>
              <a:buChar char="•"/>
            </a:pPr>
            <a:r>
              <a:rPr lang="en-US" sz="2000" b="1" i="0" u="sng"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Find Landmarks on Web Page with A11Y Bookmarklet | HolisticA11Y</a:t>
            </a:r>
            <a:endParaRPr lang="en-US" sz="2000" b="1" i="0" u="sng"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Forms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ARIA Bookmarklet for Accessibility Testing (pauljadam.com)</a:t>
            </a:r>
            <a:endParaRPr lang="en-US" sz="2000" b="1" i="0" u="sng" strike="noStrike"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i="0" strike="noStrike" dirty="0">
                <a:effectLst/>
                <a:latin typeface="Calibri" panose="020F0502020204030204" pitchFamily="34" charset="0"/>
                <a:ea typeface="Calibri" panose="020F0502020204030204" pitchFamily="34" charset="0"/>
                <a:cs typeface="Calibri" panose="020F0502020204030204" pitchFamily="34" charset="0"/>
              </a:rPr>
              <a:t>Text spacing bookmarklet - </a:t>
            </a:r>
            <a:r>
              <a:rPr lang="en-US" sz="2000" b="1"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Bookmarklets (dylanb.github.io)</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Assorted Accessibility Bookmarklets for Landmarks, Headings, and more: </a:t>
            </a:r>
            <a:r>
              <a:rPr lang="en-US" sz="2000" b="1" dirty="0">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Accessibility Bookmarklets (accessibility-bookmarklets.org)</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ANDI - Accessibility Testing Tool - Install (ssa.gov)</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ddress and bookmark bar of a browser window with 2 bookmarklets labeled &quot;ANDI&quot; and &quot;Headings&quot; circled.">
            <a:extLst>
              <a:ext uri="{FF2B5EF4-FFF2-40B4-BE49-F238E27FC236}">
                <a16:creationId xmlns:a16="http://schemas.microsoft.com/office/drawing/2014/main" id="{1014D84E-E0A2-4AC1-D75E-B2D9F15EDC90}"/>
              </a:ext>
            </a:extLst>
          </p:cNvPr>
          <p:cNvPicPr>
            <a:picLocks noChangeAspect="1"/>
          </p:cNvPicPr>
          <p:nvPr/>
        </p:nvPicPr>
        <p:blipFill>
          <a:blip r:embed="rId8"/>
          <a:stretch>
            <a:fillRect/>
          </a:stretch>
        </p:blipFill>
        <p:spPr>
          <a:xfrm>
            <a:off x="3105990" y="4401539"/>
            <a:ext cx="5980019" cy="1729456"/>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DD05548B-946B-7F3B-8F6B-E29E022244F7}"/>
              </a:ext>
            </a:extLst>
          </p:cNvPr>
          <p:cNvSpPr>
            <a:spLocks noGrp="1"/>
          </p:cNvSpPr>
          <p:nvPr>
            <p:ph type="dt" sz="half" idx="10"/>
          </p:nvPr>
        </p:nvSpPr>
        <p:spPr>
          <a:xfrm>
            <a:off x="376518" y="6356350"/>
            <a:ext cx="3603811"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F9B9069D-4342-C54C-73C8-7D1BFFC5A3A7}"/>
              </a:ext>
            </a:extLst>
          </p:cNvPr>
          <p:cNvSpPr>
            <a:spLocks noGrp="1"/>
          </p:cNvSpPr>
          <p:nvPr>
            <p:ph type="ftr" sz="quarter" idx="11"/>
          </p:nvPr>
        </p:nvSpPr>
        <p:spPr>
          <a:xfrm>
            <a:off x="3346076" y="6356350"/>
            <a:ext cx="5405717" cy="365125"/>
          </a:xfrm>
        </p:spPr>
        <p:txBody>
          <a:bodyPr/>
          <a:lstStyle/>
          <a:p>
            <a:r>
              <a:rPr lang="en-US" b="1">
                <a:solidFill>
                  <a:schemeClr val="bg1"/>
                </a:solidFill>
              </a:rPr>
              <a:t>TechBash 2023</a:t>
            </a:r>
            <a:endParaRPr lang="en-US" b="1" dirty="0">
              <a:solidFill>
                <a:schemeClr val="bg1"/>
              </a:solidFill>
            </a:endParaRPr>
          </a:p>
        </p:txBody>
      </p:sp>
      <p:sp>
        <p:nvSpPr>
          <p:cNvPr id="7" name="Slide Number Placeholder 6">
            <a:extLst>
              <a:ext uri="{FF2B5EF4-FFF2-40B4-BE49-F238E27FC236}">
                <a16:creationId xmlns:a16="http://schemas.microsoft.com/office/drawing/2014/main" id="{C38EE9F7-0C74-2A9C-2974-A63D474F1CFA}"/>
              </a:ext>
            </a:extLst>
          </p:cNvPr>
          <p:cNvSpPr>
            <a:spLocks noGrp="1"/>
          </p:cNvSpPr>
          <p:nvPr>
            <p:ph type="sldNum" sz="quarter" idx="12"/>
          </p:nvPr>
        </p:nvSpPr>
        <p:spPr>
          <a:xfrm>
            <a:off x="8148918" y="6356350"/>
            <a:ext cx="3603811" cy="365125"/>
          </a:xfrm>
        </p:spPr>
        <p:txBody>
          <a:bodyPr/>
          <a:lstStyle/>
          <a:p>
            <a:fld id="{427A02C9-A0CD-4A0B-81BC-708D5026A1F8}" type="slidenum">
              <a:rPr lang="en-US" b="1" smtClean="0">
                <a:solidFill>
                  <a:schemeClr val="bg1"/>
                </a:solidFill>
              </a:rPr>
              <a:t>18</a:t>
            </a:fld>
            <a:endParaRPr lang="en-US" b="1" dirty="0">
              <a:solidFill>
                <a:schemeClr val="bg1"/>
              </a:solidFill>
            </a:endParaRPr>
          </a:p>
        </p:txBody>
      </p:sp>
    </p:spTree>
    <p:extLst>
      <p:ext uri="{BB962C8B-B14F-4D97-AF65-F5344CB8AC3E}">
        <p14:creationId xmlns:p14="http://schemas.microsoft.com/office/powerpoint/2010/main" val="3766812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691444" y="160336"/>
            <a:ext cx="8481132" cy="986460"/>
          </a:xfrm>
        </p:spPr>
        <p:txBody>
          <a:bodyPr>
            <a:normAutofit/>
          </a:bodyPr>
          <a:lstStyle/>
          <a:p>
            <a:r>
              <a:rPr lang="en-US" dirty="0"/>
              <a:t>ANDI Bookmarklet</a:t>
            </a:r>
          </a:p>
        </p:txBody>
      </p:sp>
      <p:pic>
        <p:nvPicPr>
          <p:cNvPr id="4" name="Content Placeholder 3" descr="A browser window with the ANDI tool open across the top of the page and currently set to its &quot;Focusable elements&quot; tools. As a result, the focusable elements identified by the tool on the page all have a dashed border box around them and the one that currently has focus has a thick, solid, dark pink border.">
            <a:extLst>
              <a:ext uri="{FF2B5EF4-FFF2-40B4-BE49-F238E27FC236}">
                <a16:creationId xmlns:a16="http://schemas.microsoft.com/office/drawing/2014/main" id="{27C79D85-E27A-F76A-B806-10C9D0C67BBD}"/>
              </a:ext>
            </a:extLst>
          </p:cNvPr>
          <p:cNvPicPr>
            <a:picLocks noGrp="1" noChangeAspect="1"/>
          </p:cNvPicPr>
          <p:nvPr>
            <p:ph idx="1"/>
          </p:nvPr>
        </p:nvPicPr>
        <p:blipFill>
          <a:blip r:embed="rId3"/>
          <a:stretch>
            <a:fillRect/>
          </a:stretch>
        </p:blipFill>
        <p:spPr>
          <a:xfrm>
            <a:off x="1164166" y="1022618"/>
            <a:ext cx="9863667" cy="517429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4621FDCC-76EA-92E0-0B77-6DDA72DA0E71}"/>
              </a:ext>
            </a:extLst>
          </p:cNvPr>
          <p:cNvSpPr>
            <a:spLocks noGrp="1"/>
          </p:cNvSpPr>
          <p:nvPr>
            <p:ph type="dt" sz="half" idx="10"/>
          </p:nvPr>
        </p:nvSpPr>
        <p:spPr>
          <a:xfrm>
            <a:off x="322728" y="6356350"/>
            <a:ext cx="3720353"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29066A46-5D15-63CB-2CF1-89537C4808FF}"/>
              </a:ext>
            </a:extLst>
          </p:cNvPr>
          <p:cNvSpPr>
            <a:spLocks noGrp="1"/>
          </p:cNvSpPr>
          <p:nvPr>
            <p:ph type="ftr" sz="quarter" idx="11"/>
          </p:nvPr>
        </p:nvSpPr>
        <p:spPr>
          <a:xfrm>
            <a:off x="3265393" y="6356350"/>
            <a:ext cx="5580530"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778A80FA-DA92-9EAE-2948-D498920F70E4}"/>
              </a:ext>
            </a:extLst>
          </p:cNvPr>
          <p:cNvSpPr>
            <a:spLocks noGrp="1"/>
          </p:cNvSpPr>
          <p:nvPr>
            <p:ph type="sldNum" sz="quarter" idx="12"/>
          </p:nvPr>
        </p:nvSpPr>
        <p:spPr>
          <a:xfrm>
            <a:off x="8095128" y="6356350"/>
            <a:ext cx="3720353" cy="365125"/>
          </a:xfrm>
        </p:spPr>
        <p:txBody>
          <a:bodyPr/>
          <a:lstStyle/>
          <a:p>
            <a:fld id="{427A02C9-A0CD-4A0B-81BC-708D5026A1F8}" type="slidenum">
              <a:rPr lang="en-US" b="1" smtClean="0">
                <a:solidFill>
                  <a:schemeClr val="bg1"/>
                </a:solidFill>
              </a:rPr>
              <a:t>19</a:t>
            </a:fld>
            <a:endParaRPr lang="en-US" b="1" dirty="0">
              <a:solidFill>
                <a:schemeClr val="bg1"/>
              </a:solidFill>
            </a:endParaRPr>
          </a:p>
        </p:txBody>
      </p:sp>
    </p:spTree>
    <p:extLst>
      <p:ext uri="{BB962C8B-B14F-4D97-AF65-F5344CB8AC3E}">
        <p14:creationId xmlns:p14="http://schemas.microsoft.com/office/powerpoint/2010/main" val="8359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0336"/>
            <a:ext cx="9896061" cy="1325563"/>
          </a:xfrm>
        </p:spPr>
        <p:txBody>
          <a:bodyPr/>
          <a:lstStyle/>
          <a:p>
            <a:r>
              <a:rPr lang="en-US" dirty="0"/>
              <a:t>Thank you </a:t>
            </a:r>
            <a:r>
              <a:rPr lang="en-US" dirty="0" err="1"/>
              <a:t>TechBash</a:t>
            </a:r>
            <a:r>
              <a:rPr lang="en-US" dirty="0"/>
              <a:t> 2023 Sponsors!</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p:txBody>
          <a:bodyPr/>
          <a:lstStyle/>
          <a:p>
            <a:fld id="{427A02C9-A0CD-4A0B-81BC-708D5026A1F8}" type="slidenum">
              <a:rPr lang="en-US" b="1" smtClean="0">
                <a:solidFill>
                  <a:schemeClr val="bg1"/>
                </a:solidFill>
              </a:rPr>
              <a:t>2</a:t>
            </a:fld>
            <a:endParaRPr lang="en-US" b="1" dirty="0">
              <a:solidFill>
                <a:schemeClr val="bg1"/>
              </a:solidFill>
            </a:endParaRPr>
          </a:p>
        </p:txBody>
      </p:sp>
      <p:pic>
        <p:nvPicPr>
          <p:cNvPr id="9" name="Picture 2" descr="TextControl logo">
            <a:extLst>
              <a:ext uri="{FF2B5EF4-FFF2-40B4-BE49-F238E27FC236}">
                <a16:creationId xmlns:a16="http://schemas.microsoft.com/office/drawing/2014/main" id="{C5D38F82-F550-3696-BF09-E7253E83F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269" y="1600417"/>
            <a:ext cx="3406393" cy="493927"/>
          </a:xfrm>
          <a:prstGeom prst="rect">
            <a:avLst/>
          </a:prstGeom>
          <a:solidFill>
            <a:schemeClr val="bg1"/>
          </a:solidFill>
          <a:effectLst>
            <a:outerShdw blurRad="50800" dist="63500" dir="2700000" algn="tl" rotWithShape="0">
              <a:prstClr val="black">
                <a:alpha val="40000"/>
              </a:prstClr>
            </a:outerShdw>
          </a:effectLst>
        </p:spPr>
      </p:pic>
      <p:pic>
        <p:nvPicPr>
          <p:cNvPr id="10" name="Picture 9" descr="InfernoRed Technology logo">
            <a:extLst>
              <a:ext uri="{FF2B5EF4-FFF2-40B4-BE49-F238E27FC236}">
                <a16:creationId xmlns:a16="http://schemas.microsoft.com/office/drawing/2014/main" id="{A89EB411-3DC2-41BA-D60C-E3E25268DADA}"/>
              </a:ext>
            </a:extLst>
          </p:cNvPr>
          <p:cNvPicPr>
            <a:picLocks noChangeAspect="1"/>
          </p:cNvPicPr>
          <p:nvPr/>
        </p:nvPicPr>
        <p:blipFill>
          <a:blip r:embed="rId3"/>
          <a:stretch>
            <a:fillRect/>
          </a:stretch>
        </p:blipFill>
        <p:spPr>
          <a:xfrm>
            <a:off x="4881952" y="1600417"/>
            <a:ext cx="3265647" cy="682678"/>
          </a:xfrm>
          <a:prstGeom prst="rect">
            <a:avLst/>
          </a:prstGeom>
          <a:effectLst>
            <a:outerShdw blurRad="50800" dist="63500" dir="2700000" algn="tl" rotWithShape="0">
              <a:prstClr val="black">
                <a:alpha val="40000"/>
              </a:prstClr>
            </a:outerShdw>
          </a:effectLst>
        </p:spPr>
      </p:pic>
      <p:pic>
        <p:nvPicPr>
          <p:cNvPr id="11" name="Picture 10" descr="Umbraco The Friendly CMS logo">
            <a:extLst>
              <a:ext uri="{FF2B5EF4-FFF2-40B4-BE49-F238E27FC236}">
                <a16:creationId xmlns:a16="http://schemas.microsoft.com/office/drawing/2014/main" id="{A547712C-1301-92F6-3750-EAD891F64694}"/>
              </a:ext>
            </a:extLst>
          </p:cNvPr>
          <p:cNvPicPr>
            <a:picLocks noChangeAspect="1"/>
          </p:cNvPicPr>
          <p:nvPr/>
        </p:nvPicPr>
        <p:blipFill>
          <a:blip r:embed="rId4"/>
          <a:stretch>
            <a:fillRect/>
          </a:stretch>
        </p:blipFill>
        <p:spPr>
          <a:xfrm>
            <a:off x="8481351" y="1591202"/>
            <a:ext cx="2331219" cy="749320"/>
          </a:xfrm>
          <a:prstGeom prst="rect">
            <a:avLst/>
          </a:prstGeom>
          <a:effectLst>
            <a:outerShdw blurRad="50800" dist="63500" dir="2700000" algn="tl" rotWithShape="0">
              <a:prstClr val="black">
                <a:alpha val="40000"/>
              </a:prstClr>
            </a:outerShdw>
          </a:effectLst>
        </p:spPr>
      </p:pic>
      <p:pic>
        <p:nvPicPr>
          <p:cNvPr id="12" name="Picture 11" descr="Progress logo">
            <a:extLst>
              <a:ext uri="{FF2B5EF4-FFF2-40B4-BE49-F238E27FC236}">
                <a16:creationId xmlns:a16="http://schemas.microsoft.com/office/drawing/2014/main" id="{DFF6F0B3-B1C3-2163-DEA4-479C1BB166C3}"/>
              </a:ext>
            </a:extLst>
          </p:cNvPr>
          <p:cNvPicPr>
            <a:picLocks noChangeAspect="1"/>
          </p:cNvPicPr>
          <p:nvPr/>
        </p:nvPicPr>
        <p:blipFill>
          <a:blip r:embed="rId5"/>
          <a:stretch>
            <a:fillRect/>
          </a:stretch>
        </p:blipFill>
        <p:spPr>
          <a:xfrm>
            <a:off x="1026667" y="2587549"/>
            <a:ext cx="3379596" cy="803806"/>
          </a:xfrm>
          <a:prstGeom prst="rect">
            <a:avLst/>
          </a:prstGeom>
          <a:effectLst>
            <a:outerShdw blurRad="50800" dist="63500" dir="2700000" algn="tl" rotWithShape="0">
              <a:prstClr val="black">
                <a:alpha val="40000"/>
              </a:prstClr>
            </a:outerShdw>
          </a:effectLst>
        </p:spPr>
      </p:pic>
      <p:pic>
        <p:nvPicPr>
          <p:cNvPr id="13" name="Picture 6" descr="Clear Measure Make your software new again logo">
            <a:extLst>
              <a:ext uri="{FF2B5EF4-FFF2-40B4-BE49-F238E27FC236}">
                <a16:creationId xmlns:a16="http://schemas.microsoft.com/office/drawing/2014/main" id="{17FDF82F-15DF-FC6C-02BD-750F09FF1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284" y="2587549"/>
            <a:ext cx="3498982" cy="852739"/>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3" descr="Uno Platform logo">
            <a:extLst>
              <a:ext uri="{FF2B5EF4-FFF2-40B4-BE49-F238E27FC236}">
                <a16:creationId xmlns:a16="http://schemas.microsoft.com/office/drawing/2014/main" id="{AF7BED71-8F6B-D6FE-6139-16D0CF1319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1351" y="2652960"/>
            <a:ext cx="2331219" cy="794152"/>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12" descr="Auth0 by Okta logo">
            <a:extLst>
              <a:ext uri="{FF2B5EF4-FFF2-40B4-BE49-F238E27FC236}">
                <a16:creationId xmlns:a16="http://schemas.microsoft.com/office/drawing/2014/main" id="{99BD123E-F8DC-62E0-9F09-30C5949BD8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269" y="3777996"/>
            <a:ext cx="2311122" cy="1047986"/>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15" descr="CodeSmith Tools logo">
            <a:extLst>
              <a:ext uri="{FF2B5EF4-FFF2-40B4-BE49-F238E27FC236}">
                <a16:creationId xmlns:a16="http://schemas.microsoft.com/office/drawing/2014/main" id="{55EB4AAC-8FAB-A1C0-919D-C31EA3F17BC4}"/>
              </a:ext>
            </a:extLst>
          </p:cNvPr>
          <p:cNvPicPr>
            <a:picLocks noChangeAspect="1"/>
          </p:cNvPicPr>
          <p:nvPr/>
        </p:nvPicPr>
        <p:blipFill>
          <a:blip r:embed="rId9"/>
          <a:stretch>
            <a:fillRect/>
          </a:stretch>
        </p:blipFill>
        <p:spPr>
          <a:xfrm>
            <a:off x="1026667" y="4975332"/>
            <a:ext cx="2545301" cy="609653"/>
          </a:xfrm>
          <a:prstGeom prst="rect">
            <a:avLst/>
          </a:prstGeom>
          <a:effectLst>
            <a:outerShdw blurRad="50800" dist="63500" dir="2700000" algn="tl" rotWithShape="0">
              <a:prstClr val="black">
                <a:alpha val="40000"/>
              </a:prstClr>
            </a:outerShdw>
          </a:effectLst>
        </p:spPr>
      </p:pic>
      <p:pic>
        <p:nvPicPr>
          <p:cNvPr id="17" name="Picture 16" descr="DevIT logo">
            <a:extLst>
              <a:ext uri="{FF2B5EF4-FFF2-40B4-BE49-F238E27FC236}">
                <a16:creationId xmlns:a16="http://schemas.microsoft.com/office/drawing/2014/main" id="{4880C949-7D3E-95B4-3EBC-9AA29BE9D61B}"/>
              </a:ext>
            </a:extLst>
          </p:cNvPr>
          <p:cNvPicPr>
            <a:picLocks noChangeAspect="1"/>
          </p:cNvPicPr>
          <p:nvPr/>
        </p:nvPicPr>
        <p:blipFill>
          <a:blip r:embed="rId10"/>
          <a:stretch>
            <a:fillRect/>
          </a:stretch>
        </p:blipFill>
        <p:spPr>
          <a:xfrm>
            <a:off x="3788387" y="5028677"/>
            <a:ext cx="2187130" cy="556308"/>
          </a:xfrm>
          <a:prstGeom prst="rect">
            <a:avLst/>
          </a:prstGeom>
          <a:effectLst>
            <a:outerShdw blurRad="50800" dist="63500" dir="2700000" algn="tl" rotWithShape="0">
              <a:prstClr val="black">
                <a:alpha val="40000"/>
              </a:prstClr>
            </a:outerShdw>
          </a:effectLst>
        </p:spPr>
      </p:pic>
      <p:pic>
        <p:nvPicPr>
          <p:cNvPr id="18" name="Picture 17" descr="Code Staffing Logo">
            <a:extLst>
              <a:ext uri="{FF2B5EF4-FFF2-40B4-BE49-F238E27FC236}">
                <a16:creationId xmlns:a16="http://schemas.microsoft.com/office/drawing/2014/main" id="{DA950C81-8F85-F5C3-04B0-AA0D80F96159}"/>
              </a:ext>
            </a:extLst>
          </p:cNvPr>
          <p:cNvPicPr>
            <a:picLocks noChangeAspect="1"/>
          </p:cNvPicPr>
          <p:nvPr/>
        </p:nvPicPr>
        <p:blipFill>
          <a:blip r:embed="rId11"/>
          <a:stretch>
            <a:fillRect/>
          </a:stretch>
        </p:blipFill>
        <p:spPr>
          <a:xfrm>
            <a:off x="6191936" y="5028677"/>
            <a:ext cx="2105042" cy="556308"/>
          </a:xfrm>
          <a:prstGeom prst="rect">
            <a:avLst/>
          </a:prstGeom>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144175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878241"/>
          </a:xfrm>
        </p:spPr>
        <p:txBody>
          <a:bodyPr>
            <a:normAutofit/>
          </a:bodyPr>
          <a:lstStyle/>
          <a:p>
            <a:r>
              <a:rPr lang="en-US" dirty="0"/>
              <a:t>Headings Bookmarklet</a:t>
            </a:r>
          </a:p>
        </p:txBody>
      </p:sp>
      <p:pic>
        <p:nvPicPr>
          <p:cNvPr id="7" name="Picture 6" descr="A browser window with the Headings bookmarklet toggled on and all headings identified by the app have a border around them that is labeled with the heading level they are recognized as.">
            <a:extLst>
              <a:ext uri="{FF2B5EF4-FFF2-40B4-BE49-F238E27FC236}">
                <a16:creationId xmlns:a16="http://schemas.microsoft.com/office/drawing/2014/main" id="{F5A7DC12-DB08-6C3F-919E-4CFF8BE27919}"/>
              </a:ext>
            </a:extLst>
          </p:cNvPr>
          <p:cNvPicPr>
            <a:picLocks noChangeAspect="1"/>
          </p:cNvPicPr>
          <p:nvPr/>
        </p:nvPicPr>
        <p:blipFill>
          <a:blip r:embed="rId3"/>
          <a:stretch>
            <a:fillRect/>
          </a:stretch>
        </p:blipFill>
        <p:spPr>
          <a:xfrm>
            <a:off x="838200" y="1038577"/>
            <a:ext cx="10596173" cy="4954693"/>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EDE2E463-FE54-9E2A-45B8-FD73699D820E}"/>
              </a:ext>
            </a:extLst>
          </p:cNvPr>
          <p:cNvSpPr>
            <a:spLocks noGrp="1"/>
          </p:cNvSpPr>
          <p:nvPr>
            <p:ph type="dt" sz="half" idx="10"/>
          </p:nvPr>
        </p:nvSpPr>
        <p:spPr>
          <a:xfrm>
            <a:off x="358588" y="6356350"/>
            <a:ext cx="3720353" cy="365125"/>
          </a:xfrm>
        </p:spPr>
        <p:txBody>
          <a:bodyPr/>
          <a:lstStyle/>
          <a:p>
            <a:r>
              <a:rPr lang="en-US" b="1">
                <a:solidFill>
                  <a:schemeClr val="bg1"/>
                </a:solidFill>
              </a:rPr>
              <a:t>11/10/2023</a:t>
            </a:r>
            <a:endParaRPr lang="en-US" b="1" dirty="0">
              <a:solidFill>
                <a:schemeClr val="bg1"/>
              </a:solidFill>
            </a:endParaRPr>
          </a:p>
        </p:txBody>
      </p:sp>
      <p:sp>
        <p:nvSpPr>
          <p:cNvPr id="4" name="Footer Placeholder 3">
            <a:extLst>
              <a:ext uri="{FF2B5EF4-FFF2-40B4-BE49-F238E27FC236}">
                <a16:creationId xmlns:a16="http://schemas.microsoft.com/office/drawing/2014/main" id="{2EB4D493-5635-0F50-18B7-F84656A227C6}"/>
              </a:ext>
            </a:extLst>
          </p:cNvPr>
          <p:cNvSpPr>
            <a:spLocks noGrp="1"/>
          </p:cNvSpPr>
          <p:nvPr>
            <p:ph type="ftr" sz="quarter" idx="11"/>
          </p:nvPr>
        </p:nvSpPr>
        <p:spPr>
          <a:xfrm>
            <a:off x="3319182" y="6356350"/>
            <a:ext cx="5580530" cy="365125"/>
          </a:xfrm>
        </p:spPr>
        <p:txBody>
          <a:bodyPr/>
          <a:lstStyle/>
          <a:p>
            <a:r>
              <a:rPr lang="en-US" b="1">
                <a:solidFill>
                  <a:schemeClr val="bg1"/>
                </a:solidFill>
              </a:rPr>
              <a:t>TechBash 2023</a:t>
            </a:r>
            <a:endParaRPr lang="en-US" b="1" dirty="0">
              <a:solidFill>
                <a:schemeClr val="bg1"/>
              </a:solidFill>
            </a:endParaRPr>
          </a:p>
        </p:txBody>
      </p:sp>
      <p:sp>
        <p:nvSpPr>
          <p:cNvPr id="5" name="Slide Number Placeholder 4">
            <a:extLst>
              <a:ext uri="{FF2B5EF4-FFF2-40B4-BE49-F238E27FC236}">
                <a16:creationId xmlns:a16="http://schemas.microsoft.com/office/drawing/2014/main" id="{A88DA9C6-713B-4545-6239-F4D75B966F2A}"/>
              </a:ext>
            </a:extLst>
          </p:cNvPr>
          <p:cNvSpPr>
            <a:spLocks noGrp="1"/>
          </p:cNvSpPr>
          <p:nvPr>
            <p:ph type="sldNum" sz="quarter" idx="12"/>
          </p:nvPr>
        </p:nvSpPr>
        <p:spPr>
          <a:xfrm>
            <a:off x="8130988" y="6356350"/>
            <a:ext cx="3720353" cy="365125"/>
          </a:xfrm>
        </p:spPr>
        <p:txBody>
          <a:bodyPr/>
          <a:lstStyle/>
          <a:p>
            <a:fld id="{427A02C9-A0CD-4A0B-81BC-708D5026A1F8}" type="slidenum">
              <a:rPr lang="en-US" b="1" smtClean="0">
                <a:solidFill>
                  <a:schemeClr val="bg1"/>
                </a:solidFill>
              </a:rPr>
              <a:t>20</a:t>
            </a:fld>
            <a:endParaRPr lang="en-US" b="1" dirty="0">
              <a:solidFill>
                <a:schemeClr val="bg1"/>
              </a:solidFill>
            </a:endParaRPr>
          </a:p>
        </p:txBody>
      </p:sp>
    </p:spTree>
    <p:extLst>
      <p:ext uri="{BB962C8B-B14F-4D97-AF65-F5344CB8AC3E}">
        <p14:creationId xmlns:p14="http://schemas.microsoft.com/office/powerpoint/2010/main" val="4274858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Books</a:t>
            </a:r>
          </a:p>
        </p:txBody>
      </p:sp>
      <p:pic>
        <p:nvPicPr>
          <p:cNvPr id="6" name="Picture 5" descr="A group of books sitting on top of a keyboard. The books are (from left to right) &quot;Inclusive Design Patterns&quot; by Heydon Pickering, &quot;Form Design Patterns&quot; by Adam Silver, and &quot;Inclusive Components&quot; by Heydon Pickering.">
            <a:extLst>
              <a:ext uri="{FF2B5EF4-FFF2-40B4-BE49-F238E27FC236}">
                <a16:creationId xmlns:a16="http://schemas.microsoft.com/office/drawing/2014/main" id="{1339B2DD-D231-3E8C-9A24-0F6B7260A474}"/>
              </a:ext>
            </a:extLst>
          </p:cNvPr>
          <p:cNvPicPr>
            <a:picLocks noChangeAspect="1"/>
          </p:cNvPicPr>
          <p:nvPr/>
        </p:nvPicPr>
        <p:blipFill rotWithShape="1">
          <a:blip r:embed="rId2">
            <a:extLst>
              <a:ext uri="{28A0092B-C50C-407E-A947-70E740481C1C}">
                <a14:useLocalDpi xmlns:a14="http://schemas.microsoft.com/office/drawing/2010/main" val="0"/>
              </a:ext>
            </a:extLst>
          </a:blip>
          <a:srcRect t="8739" b="4549"/>
          <a:stretch/>
        </p:blipFill>
        <p:spPr>
          <a:xfrm>
            <a:off x="2292085" y="1241777"/>
            <a:ext cx="7607830" cy="4967129"/>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98967E9F-E8AF-7E7F-6DD1-DE7D295C7303}"/>
              </a:ext>
            </a:extLst>
          </p:cNvPr>
          <p:cNvSpPr>
            <a:spLocks noGrp="1"/>
          </p:cNvSpPr>
          <p:nvPr>
            <p:ph type="dt" sz="half" idx="10"/>
          </p:nvPr>
        </p:nvSpPr>
        <p:spPr>
          <a:xfrm>
            <a:off x="358588" y="6356350"/>
            <a:ext cx="3666565" cy="365125"/>
          </a:xfrm>
        </p:spPr>
        <p:txBody>
          <a:bodyPr/>
          <a:lstStyle/>
          <a:p>
            <a:r>
              <a:rPr lang="en-US" b="1" dirty="0">
                <a:solidFill>
                  <a:schemeClr val="bg1"/>
                </a:solidFill>
              </a:rPr>
              <a:t>11/10/2023</a:t>
            </a:r>
          </a:p>
        </p:txBody>
      </p:sp>
      <p:sp>
        <p:nvSpPr>
          <p:cNvPr id="4" name="Footer Placeholder 3">
            <a:extLst>
              <a:ext uri="{FF2B5EF4-FFF2-40B4-BE49-F238E27FC236}">
                <a16:creationId xmlns:a16="http://schemas.microsoft.com/office/drawing/2014/main" id="{3BB9EE91-92A2-0AAA-C2E0-62ABD16B4AEE}"/>
              </a:ext>
            </a:extLst>
          </p:cNvPr>
          <p:cNvSpPr>
            <a:spLocks noGrp="1"/>
          </p:cNvSpPr>
          <p:nvPr>
            <p:ph type="ftr" sz="quarter" idx="11"/>
          </p:nvPr>
        </p:nvSpPr>
        <p:spPr>
          <a:xfrm>
            <a:off x="3319182" y="6356350"/>
            <a:ext cx="5499848" cy="365125"/>
          </a:xfrm>
        </p:spPr>
        <p:txBody>
          <a:bodyPr/>
          <a:lstStyle/>
          <a:p>
            <a:r>
              <a:rPr lang="en-US" b="1" dirty="0" err="1">
                <a:solidFill>
                  <a:schemeClr val="bg1"/>
                </a:solidFill>
              </a:rPr>
              <a:t>TechBash</a:t>
            </a:r>
            <a:r>
              <a:rPr lang="en-US" b="1" dirty="0">
                <a:solidFill>
                  <a:schemeClr val="bg1"/>
                </a:solidFill>
              </a:rPr>
              <a:t> 2023</a:t>
            </a:r>
          </a:p>
        </p:txBody>
      </p:sp>
      <p:sp>
        <p:nvSpPr>
          <p:cNvPr id="5" name="Slide Number Placeholder 4">
            <a:extLst>
              <a:ext uri="{FF2B5EF4-FFF2-40B4-BE49-F238E27FC236}">
                <a16:creationId xmlns:a16="http://schemas.microsoft.com/office/drawing/2014/main" id="{E29ED7FD-D1F3-4F87-D4EC-C1FFE01A48D0}"/>
              </a:ext>
            </a:extLst>
          </p:cNvPr>
          <p:cNvSpPr>
            <a:spLocks noGrp="1"/>
          </p:cNvSpPr>
          <p:nvPr>
            <p:ph type="sldNum" sz="quarter" idx="12"/>
          </p:nvPr>
        </p:nvSpPr>
        <p:spPr>
          <a:xfrm>
            <a:off x="8130988" y="6356350"/>
            <a:ext cx="3666565" cy="365125"/>
          </a:xfrm>
        </p:spPr>
        <p:txBody>
          <a:bodyPr/>
          <a:lstStyle/>
          <a:p>
            <a:fld id="{427A02C9-A0CD-4A0B-81BC-708D5026A1F8}" type="slidenum">
              <a:rPr lang="en-US"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1866362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20641401-E8E3-8804-7DE6-FEB585C8A07A}"/>
              </a:ext>
            </a:extLst>
          </p:cNvPr>
          <p:cNvSpPr>
            <a:spLocks noGrp="1"/>
          </p:cNvSpPr>
          <p:nvPr>
            <p:ph idx="1"/>
          </p:nvPr>
        </p:nvSpPr>
        <p:spPr>
          <a:xfrm>
            <a:off x="838200" y="1241778"/>
            <a:ext cx="10515600" cy="4935185"/>
          </a:xfrm>
          <a:effectLst>
            <a:outerShdw blurRad="50800" dist="165100" dir="2700000" algn="ctr" rotWithShape="0">
              <a:srgbClr val="000000">
                <a:alpha val="43137"/>
              </a:srgbClr>
            </a:outerShdw>
          </a:effectLst>
        </p:spPr>
        <p:txBody>
          <a:bodyPr>
            <a:noAutofit/>
          </a:bodyPr>
          <a:lstStyle/>
          <a:p>
            <a:r>
              <a:rPr lang="en-US" sz="1800" b="1" dirty="0">
                <a:hlinkClick r:id="rId3">
                  <a:extLst>
                    <a:ext uri="{A12FA001-AC4F-418D-AE19-62706E023703}">
                      <ahyp:hlinkClr xmlns:ahyp="http://schemas.microsoft.com/office/drawing/2018/hyperlinkcolor" val="tx"/>
                    </a:ext>
                  </a:extLst>
                </a:hlinkClick>
              </a:rPr>
              <a:t>Accessibility Insights</a:t>
            </a:r>
            <a:r>
              <a:rPr lang="en-US" sz="1800" dirty="0"/>
              <a:t> – Accessibility testing tool made by Microsoft</a:t>
            </a:r>
          </a:p>
          <a:p>
            <a:pPr lvl="1"/>
            <a:r>
              <a:rPr lang="en-US" sz="1800" dirty="0"/>
              <a:t>Has browser extension and desktop application versions</a:t>
            </a:r>
          </a:p>
          <a:p>
            <a:pPr lvl="1"/>
            <a:r>
              <a:rPr lang="en-US" sz="1800" dirty="0"/>
              <a:t>Also have the option to include the automated tests in CI/CD</a:t>
            </a:r>
          </a:p>
          <a:p>
            <a:pPr lvl="1"/>
            <a:r>
              <a:rPr lang="en-US" sz="1800" dirty="0"/>
              <a:t>DON’T depend on automated tests</a:t>
            </a:r>
          </a:p>
          <a:p>
            <a:r>
              <a:rPr lang="en-US" sz="1800" dirty="0"/>
              <a:t>Screen reader</a:t>
            </a:r>
          </a:p>
          <a:p>
            <a:pPr lvl="1"/>
            <a:r>
              <a:rPr lang="en-US" sz="1800" b="1" dirty="0">
                <a:hlinkClick r:id="rId4">
                  <a:extLst>
                    <a:ext uri="{A12FA001-AC4F-418D-AE19-62706E023703}">
                      <ahyp:hlinkClr xmlns:ahyp="http://schemas.microsoft.com/office/drawing/2018/hyperlinkcolor" val="tx"/>
                    </a:ext>
                  </a:extLst>
                </a:hlinkClick>
              </a:rPr>
              <a:t>NVDA</a:t>
            </a:r>
            <a:r>
              <a:rPr lang="en-US" sz="1800" dirty="0"/>
              <a:t> – free, open-sourced screen reader</a:t>
            </a:r>
          </a:p>
          <a:p>
            <a:pPr lvl="2"/>
            <a:r>
              <a:rPr lang="en-US" sz="1800" dirty="0"/>
              <a:t>View keyboard shortcuts on at the Deque article entitled: </a:t>
            </a:r>
            <a:r>
              <a:rPr lang="en-US" sz="1800" b="1" dirty="0">
                <a:hlinkClick r:id="rId5">
                  <a:extLst>
                    <a:ext uri="{A12FA001-AC4F-418D-AE19-62706E023703}">
                      <ahyp:hlinkClr xmlns:ahyp="http://schemas.microsoft.com/office/drawing/2018/hyperlinkcolor" val="tx"/>
                    </a:ext>
                  </a:extLst>
                </a:hlinkClick>
              </a:rPr>
              <a:t>NVDA Keyboard Shortcuts</a:t>
            </a:r>
            <a:r>
              <a:rPr lang="en-US" sz="1800" dirty="0"/>
              <a:t>.</a:t>
            </a:r>
          </a:p>
          <a:p>
            <a:pPr lvl="1"/>
            <a:r>
              <a:rPr lang="en-US" sz="1800" b="1" dirty="0"/>
              <a:t>Narrator</a:t>
            </a:r>
            <a:r>
              <a:rPr lang="en-US" sz="1800" dirty="0"/>
              <a:t> – screen reader built-in to Windows.</a:t>
            </a:r>
          </a:p>
          <a:p>
            <a:pPr lvl="2"/>
            <a:r>
              <a:rPr lang="en-US" sz="1800" dirty="0"/>
              <a:t>View keyboard shortcuts for Narrator in the Deque article entitled </a:t>
            </a:r>
            <a:r>
              <a:rPr lang="en-US" sz="1800" b="1" dirty="0">
                <a:hlinkClick r:id="rId6">
                  <a:extLst>
                    <a:ext uri="{A12FA001-AC4F-418D-AE19-62706E023703}">
                      <ahyp:hlinkClr xmlns:ahyp="http://schemas.microsoft.com/office/drawing/2018/hyperlinkcolor" val="tx"/>
                    </a:ext>
                  </a:extLst>
                </a:hlinkClick>
              </a:rPr>
              <a:t>Narrator Keyboard Shortcuts</a:t>
            </a:r>
            <a:r>
              <a:rPr lang="en-US" sz="1800" dirty="0"/>
              <a:t>.</a:t>
            </a:r>
          </a:p>
          <a:p>
            <a:pPr lvl="1"/>
            <a:r>
              <a:rPr lang="en-US" sz="1800" b="1" dirty="0" err="1"/>
              <a:t>VoiceOver</a:t>
            </a:r>
            <a:r>
              <a:rPr lang="en-US" sz="1800" b="1" dirty="0"/>
              <a:t> </a:t>
            </a:r>
            <a:r>
              <a:rPr lang="en-US" sz="1800" dirty="0"/>
              <a:t>– is a built screen reader found on iOS and MacOS devices.</a:t>
            </a:r>
          </a:p>
          <a:p>
            <a:pPr lvl="1"/>
            <a:r>
              <a:rPr lang="en-US" sz="1800" b="1" dirty="0" err="1"/>
              <a:t>TalkBack</a:t>
            </a:r>
            <a:r>
              <a:rPr lang="en-US" sz="1800" b="1" dirty="0"/>
              <a:t> </a:t>
            </a:r>
            <a:r>
              <a:rPr lang="en-US" sz="1800" dirty="0"/>
              <a:t>– is a built screen reader found on iOS and MacOS devices.</a:t>
            </a:r>
          </a:p>
          <a:p>
            <a:r>
              <a:rPr lang="en-US" sz="1800" b="1" dirty="0">
                <a:hlinkClick r:id="rId7">
                  <a:extLst>
                    <a:ext uri="{A12FA001-AC4F-418D-AE19-62706E023703}">
                      <ahyp:hlinkClr xmlns:ahyp="http://schemas.microsoft.com/office/drawing/2018/hyperlinkcolor" val="tx"/>
                    </a:ext>
                  </a:extLst>
                </a:hlinkClick>
              </a:rPr>
              <a:t>Microsoft Accessibility</a:t>
            </a:r>
            <a:r>
              <a:rPr lang="en-US" sz="1800" dirty="0">
                <a:hlinkClick r:id="rId7">
                  <a:extLst>
                    <a:ext uri="{A12FA001-AC4F-418D-AE19-62706E023703}">
                      <ahyp:hlinkClr xmlns:ahyp="http://schemas.microsoft.com/office/drawing/2018/hyperlinkcolor" val="tx"/>
                    </a:ext>
                  </a:extLst>
                </a:hlinkClick>
              </a:rPr>
              <a:t> </a:t>
            </a:r>
            <a:r>
              <a:rPr lang="en-US" sz="1800" dirty="0"/>
              <a:t>on Twitter at </a:t>
            </a:r>
            <a:r>
              <a:rPr lang="en-US" sz="1800" b="1" dirty="0">
                <a:hlinkClick r:id="rId8">
                  <a:extLst>
                    <a:ext uri="{A12FA001-AC4F-418D-AE19-62706E023703}">
                      <ahyp:hlinkClr xmlns:ahyp="http://schemas.microsoft.com/office/drawing/2018/hyperlinkcolor" val="tx"/>
                    </a:ext>
                  </a:extLst>
                </a:hlinkClick>
              </a:rPr>
              <a:t>@MSFTEnable</a:t>
            </a:r>
            <a:r>
              <a:rPr lang="en-US" sz="1800" b="1" dirty="0"/>
              <a:t> </a:t>
            </a:r>
            <a:r>
              <a:rPr lang="en-US" sz="1800" dirty="0"/>
              <a:t>and at on the </a:t>
            </a:r>
            <a:r>
              <a:rPr lang="en-US" sz="1800" b="1" dirty="0">
                <a:hlinkClick r:id="rId7">
                  <a:extLst>
                    <a:ext uri="{A12FA001-AC4F-418D-AE19-62706E023703}">
                      <ahyp:hlinkClr xmlns:ahyp="http://schemas.microsoft.com/office/drawing/2018/hyperlinkcolor" val="tx"/>
                    </a:ext>
                  </a:extLst>
                </a:hlinkClick>
              </a:rPr>
              <a:t>Microsoft Accessibility page</a:t>
            </a:r>
            <a:r>
              <a:rPr lang="en-US" sz="1800" b="1" dirty="0"/>
              <a:t>.</a:t>
            </a:r>
          </a:p>
          <a:p>
            <a:r>
              <a:rPr lang="en-US" sz="1800" b="1" dirty="0">
                <a:hlinkClick r:id="rId9">
                  <a:extLst>
                    <a:ext uri="{A12FA001-AC4F-418D-AE19-62706E023703}">
                      <ahyp:hlinkClr xmlns:ahyp="http://schemas.microsoft.com/office/drawing/2018/hyperlinkcolor" val="tx"/>
                    </a:ext>
                  </a:extLst>
                </a:hlinkClick>
              </a:rPr>
              <a:t>Microsoft Accessibility Fundamentals course</a:t>
            </a:r>
            <a:endParaRPr lang="en-US" sz="1800" b="1" dirty="0"/>
          </a:p>
          <a:p>
            <a:r>
              <a:rPr lang="en-US" sz="1800" b="1" dirty="0">
                <a:hlinkClick r:id="rId10">
                  <a:extLst>
                    <a:ext uri="{A12FA001-AC4F-418D-AE19-62706E023703}">
                      <ahyp:hlinkClr xmlns:ahyp="http://schemas.microsoft.com/office/drawing/2018/hyperlinkcolor" val="tx"/>
                    </a:ext>
                  </a:extLst>
                </a:hlinkClick>
              </a:rPr>
              <a:t>ANDI</a:t>
            </a:r>
            <a:r>
              <a:rPr lang="en-US" sz="1800" b="1" dirty="0"/>
              <a:t> – </a:t>
            </a:r>
            <a:r>
              <a:rPr lang="en-US" sz="1800" dirty="0"/>
              <a:t>Bookmark applet developed by the Social Security Administration to aid in Accessibility testing.</a:t>
            </a:r>
          </a:p>
          <a:p>
            <a:r>
              <a:rPr lang="it-IT" sz="1800" b="1" dirty="0">
                <a:hlinkClick r:id="rId11">
                  <a:extLst>
                    <a:ext uri="{A12FA001-AC4F-418D-AE19-62706E023703}">
                      <ahyp:hlinkClr xmlns:ahyp="http://schemas.microsoft.com/office/drawing/2018/hyperlinkcolor" val="tx"/>
                    </a:ext>
                  </a:extLst>
                </a:hlinkClick>
              </a:rPr>
              <a:t>Accessibility - Erissa Duvall (corgidev.com)</a:t>
            </a:r>
            <a:endParaRPr lang="en-US" sz="1800" b="1" dirty="0"/>
          </a:p>
        </p:txBody>
      </p:sp>
      <p:sp>
        <p:nvSpPr>
          <p:cNvPr id="4" name="Date Placeholder 3">
            <a:extLst>
              <a:ext uri="{FF2B5EF4-FFF2-40B4-BE49-F238E27FC236}">
                <a16:creationId xmlns:a16="http://schemas.microsoft.com/office/drawing/2014/main" id="{9B5C8507-8C99-F8F3-995E-2B1F90F96B81}"/>
              </a:ext>
            </a:extLst>
          </p:cNvPr>
          <p:cNvSpPr>
            <a:spLocks noGrp="1"/>
          </p:cNvSpPr>
          <p:nvPr>
            <p:ph type="dt" sz="half" idx="10"/>
          </p:nvPr>
        </p:nvSpPr>
        <p:spPr>
          <a:xfrm>
            <a:off x="430306" y="6356350"/>
            <a:ext cx="3576918"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BA811704-11F3-FEB4-3635-EAD8186D798D}"/>
              </a:ext>
            </a:extLst>
          </p:cNvPr>
          <p:cNvSpPr>
            <a:spLocks noGrp="1"/>
          </p:cNvSpPr>
          <p:nvPr>
            <p:ph type="ftr" sz="quarter" idx="11"/>
          </p:nvPr>
        </p:nvSpPr>
        <p:spPr>
          <a:xfrm>
            <a:off x="3426758" y="6356350"/>
            <a:ext cx="5365377"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A41F6397-5239-254E-8BA8-037D5E8275A9}"/>
              </a:ext>
            </a:extLst>
          </p:cNvPr>
          <p:cNvSpPr>
            <a:spLocks noGrp="1"/>
          </p:cNvSpPr>
          <p:nvPr>
            <p:ph type="sldNum" sz="quarter" idx="12"/>
          </p:nvPr>
        </p:nvSpPr>
        <p:spPr>
          <a:xfrm>
            <a:off x="8202706" y="6356350"/>
            <a:ext cx="3576918" cy="365125"/>
          </a:xfrm>
        </p:spPr>
        <p:txBody>
          <a:bodyPr/>
          <a:lstStyle/>
          <a:p>
            <a:fld id="{427A02C9-A0CD-4A0B-81BC-708D5026A1F8}" type="slidenum">
              <a:rPr lang="en-US"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133107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E8B1-F366-5DF1-1CD4-0C7542AA2040}"/>
              </a:ext>
            </a:extLst>
          </p:cNvPr>
          <p:cNvSpPr>
            <a:spLocks noGrp="1"/>
          </p:cNvSpPr>
          <p:nvPr>
            <p:ph type="title"/>
          </p:nvPr>
        </p:nvSpPr>
        <p:spPr>
          <a:xfrm>
            <a:off x="838200" y="160336"/>
            <a:ext cx="8334376" cy="945975"/>
          </a:xfrm>
        </p:spPr>
        <p:txBody>
          <a:bodyPr/>
          <a:lstStyle/>
          <a:p>
            <a:r>
              <a:rPr lang="en-US" dirty="0"/>
              <a:t>Thank You!</a:t>
            </a:r>
          </a:p>
        </p:txBody>
      </p:sp>
      <p:sp>
        <p:nvSpPr>
          <p:cNvPr id="5" name="Content Placeholder 4">
            <a:extLst>
              <a:ext uri="{FF2B5EF4-FFF2-40B4-BE49-F238E27FC236}">
                <a16:creationId xmlns:a16="http://schemas.microsoft.com/office/drawing/2014/main" id="{670C5111-E412-79C3-3468-37AB4A5EF179}"/>
              </a:ext>
            </a:extLst>
          </p:cNvPr>
          <p:cNvSpPr>
            <a:spLocks noGrp="1"/>
          </p:cNvSpPr>
          <p:nvPr>
            <p:ph idx="1"/>
          </p:nvPr>
        </p:nvSpPr>
        <p:spPr>
          <a:xfrm>
            <a:off x="0" y="1016001"/>
            <a:ext cx="12192000" cy="484504"/>
          </a:xfrm>
          <a:effectLst>
            <a:outerShdw blurRad="50800" dist="165100" dir="2700000" algn="ctr" rotWithShape="0">
              <a:srgbClr val="000000">
                <a:alpha val="43137"/>
              </a:srgbClr>
            </a:outerShdw>
          </a:effectLst>
        </p:spPr>
        <p:txBody>
          <a:bodyPr>
            <a:noAutofit/>
          </a:bodyPr>
          <a:lstStyle/>
          <a:p>
            <a:pPr marL="0" indent="0" algn="ctr">
              <a:buNone/>
            </a:pPr>
            <a:r>
              <a:rPr lang="en-US" sz="3200" dirty="0"/>
              <a:t>Questions?</a:t>
            </a:r>
          </a:p>
        </p:txBody>
      </p:sp>
      <p:sp>
        <p:nvSpPr>
          <p:cNvPr id="4" name="TextBox 3">
            <a:extLst>
              <a:ext uri="{FF2B5EF4-FFF2-40B4-BE49-F238E27FC236}">
                <a16:creationId xmlns:a16="http://schemas.microsoft.com/office/drawing/2014/main" id="{F46752D6-87C0-A915-5658-6D47DB52BA28}"/>
              </a:ext>
            </a:extLst>
          </p:cNvPr>
          <p:cNvSpPr txBox="1"/>
          <p:nvPr/>
        </p:nvSpPr>
        <p:spPr>
          <a:xfrm>
            <a:off x="3048897" y="1546534"/>
            <a:ext cx="6094206" cy="369332"/>
          </a:xfrm>
          <a:prstGeom prst="rect">
            <a:avLst/>
          </a:prstGeom>
          <a:noFill/>
          <a:effectLst>
            <a:outerShdw blurRad="50800" dist="165100" dir="2700000" algn="ctr" rotWithShape="0">
              <a:srgbClr val="000000">
                <a:alpha val="43137"/>
              </a:srgbClr>
            </a:outerShdw>
          </a:effectLst>
        </p:spPr>
        <p:txBody>
          <a:bodyPr wrap="square">
            <a:spAutoFit/>
          </a:bodyPr>
          <a:lstStyle/>
          <a:p>
            <a:pPr marL="0" indent="0" algn="ctr">
              <a:buNone/>
            </a:pPr>
            <a:r>
              <a:rPr lang="en-US" sz="1800" b="0" i="0" dirty="0">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linktr.ee/</a:t>
            </a:r>
            <a:r>
              <a:rPr lang="en-US" sz="1800" b="0" i="0" dirty="0" err="1">
                <a:solidFill>
                  <a:schemeClr val="accent3">
                    <a:lumMod val="40000"/>
                    <a:lumOff val="60000"/>
                  </a:schemeClr>
                </a:solidFill>
                <a:effectLst/>
                <a:latin typeface="Inter"/>
                <a:hlinkClick r:id="rId3">
                  <a:extLst>
                    <a:ext uri="{A12FA001-AC4F-418D-AE19-62706E023703}">
                      <ahyp:hlinkClr xmlns:ahyp="http://schemas.microsoft.com/office/drawing/2018/hyperlinkcolor" val="tx"/>
                    </a:ext>
                  </a:extLst>
                </a:hlinkClick>
              </a:rPr>
              <a:t>corgidev</a:t>
            </a:r>
            <a:endParaRPr lang="en-US" sz="1800" dirty="0">
              <a:solidFill>
                <a:schemeClr val="accent3">
                  <a:lumMod val="40000"/>
                  <a:lumOff val="60000"/>
                </a:schemeClr>
              </a:solidFill>
            </a:endParaRPr>
          </a:p>
        </p:txBody>
      </p:sp>
      <p:pic>
        <p:nvPicPr>
          <p:cNvPr id="11" name="Picture 10" descr="CorgiDev Linktree QR Code">
            <a:extLst>
              <a:ext uri="{FF2B5EF4-FFF2-40B4-BE49-F238E27FC236}">
                <a16:creationId xmlns:a16="http://schemas.microsoft.com/office/drawing/2014/main" id="{759F0074-F120-9478-EB1E-C21476DEE4A8}"/>
              </a:ext>
            </a:extLst>
          </p:cNvPr>
          <p:cNvPicPr>
            <a:picLocks noChangeAspect="1"/>
          </p:cNvPicPr>
          <p:nvPr/>
        </p:nvPicPr>
        <p:blipFill>
          <a:blip r:embed="rId4"/>
          <a:stretch>
            <a:fillRect/>
          </a:stretch>
        </p:blipFill>
        <p:spPr>
          <a:xfrm>
            <a:off x="4121557" y="2125394"/>
            <a:ext cx="3975399" cy="3975399"/>
          </a:xfrm>
          <a:prstGeom prst="rect">
            <a:avLst/>
          </a:prstGeom>
          <a:solidFill>
            <a:schemeClr val="bg1"/>
          </a:solidFill>
          <a:effectLst>
            <a:outerShdw blurRad="50800" dist="165100" dir="2700000" algn="ctr" rotWithShape="0">
              <a:srgbClr val="000000">
                <a:alpha val="43137"/>
              </a:srgbClr>
            </a:outerShdw>
          </a:effectLst>
        </p:spPr>
      </p:pic>
      <p:pic>
        <p:nvPicPr>
          <p:cNvPr id="7" name="Picture 6" descr="CorgiDev logo">
            <a:extLst>
              <a:ext uri="{FF2B5EF4-FFF2-40B4-BE49-F238E27FC236}">
                <a16:creationId xmlns:a16="http://schemas.microsoft.com/office/drawing/2014/main" id="{EF0865DE-6686-4ED9-6A15-17D4717FF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508" y="2974398"/>
            <a:ext cx="2182565" cy="2182565"/>
          </a:xfrm>
          <a:prstGeom prst="rect">
            <a:avLst/>
          </a:prstGeom>
          <a:effectLst>
            <a:outerShdw blurRad="50800" dist="165100" dir="2700000" algn="ctr" rotWithShape="0">
              <a:srgbClr val="000000">
                <a:alpha val="43137"/>
              </a:srgbClr>
            </a:outerShdw>
          </a:effectLst>
        </p:spPr>
      </p:pic>
      <p:sp>
        <p:nvSpPr>
          <p:cNvPr id="3" name="Date Placeholder 2">
            <a:extLst>
              <a:ext uri="{FF2B5EF4-FFF2-40B4-BE49-F238E27FC236}">
                <a16:creationId xmlns:a16="http://schemas.microsoft.com/office/drawing/2014/main" id="{C94A2283-3CFB-033A-D163-EB3690E4BBA2}"/>
              </a:ext>
            </a:extLst>
          </p:cNvPr>
          <p:cNvSpPr>
            <a:spLocks noGrp="1"/>
          </p:cNvSpPr>
          <p:nvPr>
            <p:ph type="dt" sz="half" idx="10"/>
          </p:nvPr>
        </p:nvSpPr>
        <p:spPr>
          <a:xfrm>
            <a:off x="295835" y="6356350"/>
            <a:ext cx="3679564" cy="365125"/>
          </a:xfrm>
        </p:spPr>
        <p:txBody>
          <a:bodyPr/>
          <a:lstStyle/>
          <a:p>
            <a:r>
              <a:rPr lang="en-US" b="1" dirty="0">
                <a:solidFill>
                  <a:schemeClr val="bg1"/>
                </a:solidFill>
              </a:rPr>
              <a:t>11/10/2023</a:t>
            </a:r>
          </a:p>
        </p:txBody>
      </p:sp>
      <p:sp>
        <p:nvSpPr>
          <p:cNvPr id="6" name="Footer Placeholder 5">
            <a:extLst>
              <a:ext uri="{FF2B5EF4-FFF2-40B4-BE49-F238E27FC236}">
                <a16:creationId xmlns:a16="http://schemas.microsoft.com/office/drawing/2014/main" id="{2FAF8403-A973-3629-8BD3-1BEE7218BD1A}"/>
              </a:ext>
            </a:extLst>
          </p:cNvPr>
          <p:cNvSpPr>
            <a:spLocks noGrp="1"/>
          </p:cNvSpPr>
          <p:nvPr>
            <p:ph type="ftr" sz="quarter" idx="11"/>
          </p:nvPr>
        </p:nvSpPr>
        <p:spPr>
          <a:xfrm>
            <a:off x="3225053" y="6356350"/>
            <a:ext cx="5519346" cy="365125"/>
          </a:xfrm>
        </p:spPr>
        <p:txBody>
          <a:bodyPr/>
          <a:lstStyle/>
          <a:p>
            <a:r>
              <a:rPr lang="en-US" b="1" dirty="0" err="1">
                <a:solidFill>
                  <a:schemeClr val="bg1"/>
                </a:solidFill>
              </a:rPr>
              <a:t>TechBash</a:t>
            </a:r>
            <a:r>
              <a:rPr lang="en-US" b="1" dirty="0">
                <a:solidFill>
                  <a:schemeClr val="bg1"/>
                </a:solidFill>
              </a:rPr>
              <a:t> 2023</a:t>
            </a:r>
          </a:p>
        </p:txBody>
      </p:sp>
      <p:sp>
        <p:nvSpPr>
          <p:cNvPr id="8" name="Slide Number Placeholder 7">
            <a:extLst>
              <a:ext uri="{FF2B5EF4-FFF2-40B4-BE49-F238E27FC236}">
                <a16:creationId xmlns:a16="http://schemas.microsoft.com/office/drawing/2014/main" id="{7D718F12-BFC2-6198-3686-AC981A583C1C}"/>
              </a:ext>
            </a:extLst>
          </p:cNvPr>
          <p:cNvSpPr>
            <a:spLocks noGrp="1"/>
          </p:cNvSpPr>
          <p:nvPr>
            <p:ph type="sldNum" sz="quarter" idx="12"/>
          </p:nvPr>
        </p:nvSpPr>
        <p:spPr>
          <a:xfrm>
            <a:off x="8068235" y="6356350"/>
            <a:ext cx="3679564" cy="365125"/>
          </a:xfrm>
        </p:spPr>
        <p:txBody>
          <a:bodyPr/>
          <a:lstStyle/>
          <a:p>
            <a:fld id="{427A02C9-A0CD-4A0B-81BC-708D5026A1F8}" type="slidenum">
              <a:rPr lang="en-US" b="1" smtClean="0">
                <a:solidFill>
                  <a:schemeClr val="bg1"/>
                </a:solidFill>
              </a:rPr>
              <a:t>23</a:t>
            </a:fld>
            <a:endParaRPr lang="en-US" b="1" dirty="0">
              <a:solidFill>
                <a:schemeClr val="bg1"/>
              </a:solidFill>
            </a:endParaRPr>
          </a:p>
        </p:txBody>
      </p:sp>
    </p:spTree>
    <p:extLst>
      <p:ext uri="{BB962C8B-B14F-4D97-AF65-F5344CB8AC3E}">
        <p14:creationId xmlns:p14="http://schemas.microsoft.com/office/powerpoint/2010/main" val="335741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dirty="0"/>
              <a:t>While I may mention some examples from current/past jobs, I am not representing any of my employers during this presentation.</a:t>
            </a:r>
          </a:p>
          <a:p>
            <a:pPr marL="0" indent="0">
              <a:buNone/>
            </a:pPr>
            <a:endParaRPr lang="en-US" dirty="0"/>
          </a:p>
          <a:p>
            <a:pPr marL="0" indent="0">
              <a:buNone/>
            </a:pPr>
            <a:r>
              <a:rPr lang="en-US" dirty="0"/>
              <a:t>Additionally, while I will discuss some legislation, I am not a lawyer and nothing I say should be taken as definitive legal advice.</a:t>
            </a:r>
          </a:p>
        </p:txBody>
      </p:sp>
      <p:sp>
        <p:nvSpPr>
          <p:cNvPr id="4" name="Date Placeholder 3">
            <a:extLst>
              <a:ext uri="{FF2B5EF4-FFF2-40B4-BE49-F238E27FC236}">
                <a16:creationId xmlns:a16="http://schemas.microsoft.com/office/drawing/2014/main" id="{A7234AD7-DCDF-49A3-FA4D-2EE9E6E567FC}"/>
              </a:ext>
            </a:extLst>
          </p:cNvPr>
          <p:cNvSpPr>
            <a:spLocks noGrp="1"/>
          </p:cNvSpPr>
          <p:nvPr>
            <p:ph type="dt" sz="half" idx="10"/>
          </p:nvPr>
        </p:nvSpPr>
        <p:spPr>
          <a:xfrm>
            <a:off x="385482" y="6356350"/>
            <a:ext cx="3666565"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35930408-74FB-7C66-1A4F-42F623D0F36A}"/>
              </a:ext>
            </a:extLst>
          </p:cNvPr>
          <p:cNvSpPr>
            <a:spLocks noGrp="1"/>
          </p:cNvSpPr>
          <p:nvPr>
            <p:ph type="ftr" sz="quarter" idx="11"/>
          </p:nvPr>
        </p:nvSpPr>
        <p:spPr>
          <a:xfrm>
            <a:off x="3359523" y="6356350"/>
            <a:ext cx="5499848" cy="365125"/>
          </a:xfrm>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8C49D34C-3806-8484-F666-0054BE91A47A}"/>
              </a:ext>
            </a:extLst>
          </p:cNvPr>
          <p:cNvSpPr>
            <a:spLocks noGrp="1"/>
          </p:cNvSpPr>
          <p:nvPr>
            <p:ph type="sldNum" sz="quarter" idx="12"/>
          </p:nvPr>
        </p:nvSpPr>
        <p:spPr>
          <a:xfrm>
            <a:off x="8157882" y="6356350"/>
            <a:ext cx="3666565" cy="365125"/>
          </a:xfrm>
        </p:spPr>
        <p:txBody>
          <a:bodyPr/>
          <a:lstStyle/>
          <a:p>
            <a:fld id="{427A02C9-A0CD-4A0B-81BC-708D5026A1F8}" type="slidenum">
              <a:rPr lang="en-US"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254158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5"/>
            <a:ext cx="10515600" cy="3118908"/>
          </a:xfrm>
          <a:effectLst>
            <a:outerShdw blurRad="50800" dist="165100" dir="2700000" algn="ctr" rotWithShape="0">
              <a:srgbClr val="000000">
                <a:alpha val="43137"/>
              </a:srgbClr>
            </a:outerShdw>
          </a:effectLst>
        </p:spPr>
        <p:txBody>
          <a:bodyPr/>
          <a:lstStyle/>
          <a:p>
            <a:r>
              <a:rPr lang="en-US" dirty="0"/>
              <a:t>What is Accessibility?</a:t>
            </a:r>
          </a:p>
          <a:p>
            <a:r>
              <a:rPr lang="en-US" dirty="0"/>
              <a:t>Why?</a:t>
            </a:r>
          </a:p>
          <a:p>
            <a:r>
              <a:rPr lang="en-US" dirty="0"/>
              <a:t>How to decide what is Accessible</a:t>
            </a:r>
          </a:p>
          <a:p>
            <a:r>
              <a:rPr lang="en-US" dirty="0"/>
              <a:t>Building A11y Test Plans</a:t>
            </a:r>
          </a:p>
          <a:p>
            <a:r>
              <a:rPr lang="en-US" dirty="0"/>
              <a:t>Tools &amp; Resources</a:t>
            </a:r>
          </a:p>
        </p:txBody>
      </p:sp>
      <p:sp>
        <p:nvSpPr>
          <p:cNvPr id="4" name="Date Placeholder 3">
            <a:extLst>
              <a:ext uri="{FF2B5EF4-FFF2-40B4-BE49-F238E27FC236}">
                <a16:creationId xmlns:a16="http://schemas.microsoft.com/office/drawing/2014/main" id="{DB3F26DD-8951-D230-0FE3-B8BF66C8113F}"/>
              </a:ext>
            </a:extLst>
          </p:cNvPr>
          <p:cNvSpPr>
            <a:spLocks noGrp="1"/>
          </p:cNvSpPr>
          <p:nvPr>
            <p:ph type="dt" sz="half" idx="10"/>
          </p:nvPr>
        </p:nvSpPr>
        <p:spPr>
          <a:xfrm>
            <a:off x="358588" y="6356350"/>
            <a:ext cx="3711388"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81999CED-01A4-1115-21C1-CFF24AA5AEA4}"/>
              </a:ext>
            </a:extLst>
          </p:cNvPr>
          <p:cNvSpPr>
            <a:spLocks noGrp="1"/>
          </p:cNvSpPr>
          <p:nvPr>
            <p:ph type="ftr" sz="quarter" idx="11"/>
          </p:nvPr>
        </p:nvSpPr>
        <p:spPr>
          <a:xfrm>
            <a:off x="3319182" y="6356350"/>
            <a:ext cx="5567082" cy="365125"/>
          </a:xfrm>
        </p:spPr>
        <p:txBody>
          <a:bodyPr/>
          <a:lstStyle/>
          <a:p>
            <a:r>
              <a:rPr lang="en-US" b="1">
                <a:solidFill>
                  <a:schemeClr val="bg1"/>
                </a:solidFill>
              </a:rPr>
              <a:t>TechBash 2023</a:t>
            </a:r>
            <a:endParaRPr lang="en-US" b="1" dirty="0">
              <a:solidFill>
                <a:schemeClr val="bg1"/>
              </a:solidFill>
            </a:endParaRPr>
          </a:p>
        </p:txBody>
      </p:sp>
      <p:sp>
        <p:nvSpPr>
          <p:cNvPr id="6" name="Slide Number Placeholder 5">
            <a:extLst>
              <a:ext uri="{FF2B5EF4-FFF2-40B4-BE49-F238E27FC236}">
                <a16:creationId xmlns:a16="http://schemas.microsoft.com/office/drawing/2014/main" id="{EF1D5B0F-BAAB-E566-C516-3AFFECF30829}"/>
              </a:ext>
            </a:extLst>
          </p:cNvPr>
          <p:cNvSpPr>
            <a:spLocks noGrp="1"/>
          </p:cNvSpPr>
          <p:nvPr>
            <p:ph type="sldNum" sz="quarter" idx="12"/>
          </p:nvPr>
        </p:nvSpPr>
        <p:spPr>
          <a:xfrm>
            <a:off x="8130988" y="6356350"/>
            <a:ext cx="3711388" cy="365125"/>
          </a:xfrm>
        </p:spPr>
        <p:txBody>
          <a:bodyPr/>
          <a:lstStyle/>
          <a:p>
            <a:fld id="{427A02C9-A0CD-4A0B-81BC-708D5026A1F8}"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185251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What is Accessibility?</a:t>
            </a:r>
          </a:p>
        </p:txBody>
      </p:sp>
      <p:sp>
        <p:nvSpPr>
          <p:cNvPr id="3" name="Content Placeholder 2">
            <a:extLst>
              <a:ext uri="{FF2B5EF4-FFF2-40B4-BE49-F238E27FC236}">
                <a16:creationId xmlns:a16="http://schemas.microsoft.com/office/drawing/2014/main" id="{F8D322E9-A7EC-465F-93FE-BAA394728626}"/>
              </a:ext>
            </a:extLst>
          </p:cNvPr>
          <p:cNvSpPr>
            <a:spLocks noGrp="1"/>
          </p:cNvSpPr>
          <p:nvPr>
            <p:ph idx="1"/>
          </p:nvPr>
        </p:nvSpPr>
        <p:spPr>
          <a:effectLst>
            <a:outerShdw blurRad="50800" dist="165100" dir="2700000" algn="ctr" rotWithShape="0">
              <a:srgbClr val="000000">
                <a:alpha val="43137"/>
              </a:srgbClr>
            </a:outerShdw>
          </a:effectLst>
        </p:spPr>
        <p:txBody>
          <a:bodyPr/>
          <a:lstStyle/>
          <a:p>
            <a:r>
              <a:rPr lang="en-US" dirty="0"/>
              <a:t>Accessibility</a:t>
            </a:r>
          </a:p>
          <a:p>
            <a:r>
              <a:rPr lang="en-US" dirty="0"/>
              <a:t>Disability</a:t>
            </a:r>
          </a:p>
          <a:p>
            <a:r>
              <a:rPr lang="en-US" dirty="0"/>
              <a:t>Assistive / Adaptive Technology</a:t>
            </a:r>
          </a:p>
        </p:txBody>
      </p:sp>
      <p:pic>
        <p:nvPicPr>
          <p:cNvPr id="42" name="Graphic 41" descr="Woman in a wheelchair who appears to be speaking to someone.">
            <a:extLst>
              <a:ext uri="{FF2B5EF4-FFF2-40B4-BE49-F238E27FC236}">
                <a16:creationId xmlns:a16="http://schemas.microsoft.com/office/drawing/2014/main" id="{002E7228-3D2B-0E74-04D1-AF0E191F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109474" y="1719989"/>
            <a:ext cx="3244326" cy="4279749"/>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3F6D529E-D8E6-5FA8-BD85-14312F58C035}"/>
              </a:ext>
            </a:extLst>
          </p:cNvPr>
          <p:cNvSpPr>
            <a:spLocks noGrp="1"/>
          </p:cNvSpPr>
          <p:nvPr>
            <p:ph type="dt" sz="half" idx="10"/>
          </p:nvPr>
        </p:nvSpPr>
        <p:spPr>
          <a:xfrm>
            <a:off x="376518" y="6356350"/>
            <a:ext cx="3729317"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AF4593C0-78E5-0D84-137C-2BC5639F0C9B}"/>
              </a:ext>
            </a:extLst>
          </p:cNvPr>
          <p:cNvSpPr>
            <a:spLocks noGrp="1"/>
          </p:cNvSpPr>
          <p:nvPr>
            <p:ph type="ftr" sz="quarter" idx="11"/>
          </p:nvPr>
        </p:nvSpPr>
        <p:spPr>
          <a:xfrm>
            <a:off x="3346077" y="6356350"/>
            <a:ext cx="5593976"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895BCF87-A1A6-6780-A3CA-FDBEAB3ADB68}"/>
              </a:ext>
            </a:extLst>
          </p:cNvPr>
          <p:cNvSpPr>
            <a:spLocks noGrp="1"/>
          </p:cNvSpPr>
          <p:nvPr>
            <p:ph type="sldNum" sz="quarter" idx="12"/>
          </p:nvPr>
        </p:nvSpPr>
        <p:spPr>
          <a:xfrm>
            <a:off x="8148918" y="6356350"/>
            <a:ext cx="3729317" cy="365125"/>
          </a:xfrm>
        </p:spPr>
        <p:txBody>
          <a:bodyPr/>
          <a:lstStyle/>
          <a:p>
            <a:fld id="{427A02C9-A0CD-4A0B-81BC-708D5026A1F8}" type="slidenum">
              <a:rPr lang="en-US" b="1" smtClean="0">
                <a:solidFill>
                  <a:schemeClr val="bg1"/>
                </a:solidFill>
              </a:rPr>
              <a:t>5</a:t>
            </a:fld>
            <a:endParaRPr lang="en-US" b="1" dirty="0">
              <a:solidFill>
                <a:schemeClr val="bg1"/>
              </a:solidFill>
            </a:endParaRPr>
          </a:p>
        </p:txBody>
      </p:sp>
    </p:spTree>
    <p:extLst>
      <p:ext uri="{BB962C8B-B14F-4D97-AF65-F5344CB8AC3E}">
        <p14:creationId xmlns:p14="http://schemas.microsoft.com/office/powerpoint/2010/main" val="325549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a:xfrm>
            <a:off x="838200" y="1398494"/>
            <a:ext cx="10515600" cy="4778469"/>
          </a:xfrm>
          <a:effectLst>
            <a:outerShdw blurRad="50800" dist="165100" dir="2700000" algn="ctr" rotWithShape="0">
              <a:srgbClr val="000000">
                <a:alpha val="43137"/>
              </a:srgbClr>
            </a:outerShdw>
          </a:effectLst>
        </p:spPr>
        <p:txBody>
          <a:bodyPr>
            <a:normAutofit lnSpcReduction="10000"/>
          </a:bodyPr>
          <a:lstStyle/>
          <a:p>
            <a:pPr marL="0" indent="0">
              <a:buNone/>
            </a:pPr>
            <a:r>
              <a:rPr lang="en-US" b="1" dirty="0">
                <a:solidFill>
                  <a:schemeClr val="accent3">
                    <a:lumMod val="20000"/>
                    <a:lumOff val="80000"/>
                  </a:schemeClr>
                </a:solidFill>
              </a:rPr>
              <a:t>Accessibility helps to:</a:t>
            </a:r>
          </a:p>
          <a:p>
            <a:r>
              <a:rPr lang="en-US" dirty="0">
                <a:solidFill>
                  <a:schemeClr val="accent3">
                    <a:lumMod val="20000"/>
                    <a:lumOff val="80000"/>
                  </a:schemeClr>
                </a:solidFill>
              </a:rPr>
              <a:t>Remove barriers</a:t>
            </a:r>
          </a:p>
          <a:p>
            <a:r>
              <a:rPr lang="en-US" dirty="0">
                <a:solidFill>
                  <a:schemeClr val="accent3">
                    <a:lumMod val="20000"/>
                    <a:lumOff val="80000"/>
                  </a:schemeClr>
                </a:solidFill>
              </a:rPr>
              <a:t>Allow equal access</a:t>
            </a:r>
          </a:p>
          <a:p>
            <a:endParaRPr lang="en-US" dirty="0">
              <a:solidFill>
                <a:schemeClr val="accent3">
                  <a:lumMod val="20000"/>
                  <a:lumOff val="80000"/>
                </a:schemeClr>
              </a:solidFill>
            </a:endParaRPr>
          </a:p>
          <a:p>
            <a:pPr marL="0" indent="0">
              <a:buNone/>
            </a:pPr>
            <a:r>
              <a:rPr lang="en-US" b="1" dirty="0">
                <a:solidFill>
                  <a:schemeClr val="accent3">
                    <a:lumMod val="20000"/>
                    <a:lumOff val="80000"/>
                  </a:schemeClr>
                </a:solidFill>
              </a:rPr>
              <a:t>Through that we create an environment that:</a:t>
            </a:r>
          </a:p>
          <a:p>
            <a:r>
              <a:rPr lang="en-US" dirty="0">
                <a:solidFill>
                  <a:schemeClr val="accent3">
                    <a:lumMod val="20000"/>
                    <a:lumOff val="80000"/>
                  </a:schemeClr>
                </a:solidFill>
              </a:rPr>
              <a:t>Feels more welcoming</a:t>
            </a:r>
          </a:p>
          <a:p>
            <a:r>
              <a:rPr lang="en-US" dirty="0">
                <a:solidFill>
                  <a:schemeClr val="accent3">
                    <a:lumMod val="20000"/>
                    <a:lumOff val="80000"/>
                  </a:schemeClr>
                </a:solidFill>
              </a:rPr>
              <a:t>Encourages diversity</a:t>
            </a:r>
          </a:p>
          <a:p>
            <a:r>
              <a:rPr lang="en-US" dirty="0">
                <a:solidFill>
                  <a:schemeClr val="accent3">
                    <a:lumMod val="20000"/>
                    <a:lumOff val="80000"/>
                  </a:schemeClr>
                </a:solidFill>
              </a:rPr>
              <a:t>Helps people make informed decisions</a:t>
            </a:r>
          </a:p>
          <a:p>
            <a:r>
              <a:rPr lang="en-US" dirty="0">
                <a:solidFill>
                  <a:schemeClr val="accent3">
                    <a:lumMod val="20000"/>
                    <a:lumOff val="80000"/>
                  </a:schemeClr>
                </a:solidFill>
              </a:rPr>
              <a:t>Encouraging innovation / productivity / progress</a:t>
            </a:r>
          </a:p>
          <a:p>
            <a:r>
              <a:rPr lang="en-US" dirty="0">
                <a:solidFill>
                  <a:schemeClr val="accent3">
                    <a:lumMod val="20000"/>
                    <a:lumOff val="80000"/>
                  </a:schemeClr>
                </a:solidFill>
              </a:rPr>
              <a:t>Expand our market / audience</a:t>
            </a:r>
          </a:p>
        </p:txBody>
      </p:sp>
      <p:grpSp>
        <p:nvGrpSpPr>
          <p:cNvPr id="36" name="Group 35" descr="Woman with one hand on her hip and her other hand up like she is confused about something. A thought bubble next to her head features the wheelchair moving forward icon.">
            <a:extLst>
              <a:ext uri="{FF2B5EF4-FFF2-40B4-BE49-F238E27FC236}">
                <a16:creationId xmlns:a16="http://schemas.microsoft.com/office/drawing/2014/main" id="{362A77A9-D969-D7FC-3729-A09E783AC6FB}"/>
              </a:ext>
            </a:extLst>
          </p:cNvPr>
          <p:cNvGrpSpPr/>
          <p:nvPr/>
        </p:nvGrpSpPr>
        <p:grpSpPr>
          <a:xfrm flipH="1">
            <a:off x="8202416" y="174199"/>
            <a:ext cx="3103759" cy="6149164"/>
            <a:chOff x="8202416" y="174199"/>
            <a:chExt cx="3103759" cy="6149164"/>
          </a:xfrm>
          <a:effectLst>
            <a:outerShdw blurRad="50800" dist="165100" dir="2700000" algn="ctr" rotWithShape="0">
              <a:srgbClr val="000000">
                <a:alpha val="43137"/>
              </a:srgbClr>
            </a:outerShdw>
          </a:effectLst>
        </p:grpSpPr>
        <p:grpSp>
          <p:nvGrpSpPr>
            <p:cNvPr id="27" name="Group 26">
              <a:extLst>
                <a:ext uri="{FF2B5EF4-FFF2-40B4-BE49-F238E27FC236}">
                  <a16:creationId xmlns:a16="http://schemas.microsoft.com/office/drawing/2014/main" id="{6B5AA19C-9E9B-D948-3222-82C8AD3142B2}"/>
                </a:ext>
              </a:extLst>
            </p:cNvPr>
            <p:cNvGrpSpPr/>
            <p:nvPr/>
          </p:nvGrpSpPr>
          <p:grpSpPr>
            <a:xfrm>
              <a:off x="9184630" y="174199"/>
              <a:ext cx="2121545" cy="2087876"/>
              <a:chOff x="8681421" y="-205790"/>
              <a:chExt cx="3574039" cy="3415822"/>
            </a:xfrm>
          </p:grpSpPr>
          <p:pic>
            <p:nvPicPr>
              <p:cNvPr id="28" name="Graphic 27">
                <a:extLst>
                  <a:ext uri="{FF2B5EF4-FFF2-40B4-BE49-F238E27FC236}">
                    <a16:creationId xmlns:a16="http://schemas.microsoft.com/office/drawing/2014/main" id="{55E4501F-5E02-EAA4-8FC0-7B729A0A1F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421" y="-205790"/>
                <a:ext cx="3574039" cy="3415822"/>
              </a:xfrm>
              <a:prstGeom prst="rect">
                <a:avLst/>
              </a:prstGeom>
            </p:spPr>
          </p:pic>
          <p:pic>
            <p:nvPicPr>
              <p:cNvPr id="29" name="Graphic 28">
                <a:extLst>
                  <a:ext uri="{FF2B5EF4-FFF2-40B4-BE49-F238E27FC236}">
                    <a16:creationId xmlns:a16="http://schemas.microsoft.com/office/drawing/2014/main" id="{5A7B4CCF-1130-6869-A863-8977148938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9538" y="566625"/>
                <a:ext cx="1170274" cy="1118468"/>
              </a:xfrm>
              <a:prstGeom prst="rect">
                <a:avLst/>
              </a:prstGeom>
            </p:spPr>
          </p:pic>
        </p:grpSp>
        <p:pic>
          <p:nvPicPr>
            <p:cNvPr id="35" name="Graphic 34">
              <a:extLst>
                <a:ext uri="{FF2B5EF4-FFF2-40B4-BE49-F238E27FC236}">
                  <a16:creationId xmlns:a16="http://schemas.microsoft.com/office/drawing/2014/main" id="{D5856E95-3CBA-8C6F-5FF4-2691E5F9CE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02416" y="1846613"/>
              <a:ext cx="2352675" cy="4476750"/>
            </a:xfrm>
            <a:prstGeom prst="rect">
              <a:avLst/>
            </a:prstGeom>
          </p:spPr>
        </p:pic>
      </p:grpSp>
      <p:sp>
        <p:nvSpPr>
          <p:cNvPr id="4" name="Date Placeholder 3">
            <a:extLst>
              <a:ext uri="{FF2B5EF4-FFF2-40B4-BE49-F238E27FC236}">
                <a16:creationId xmlns:a16="http://schemas.microsoft.com/office/drawing/2014/main" id="{85E5765A-8578-3377-F5AF-A8FF42083669}"/>
              </a:ext>
            </a:extLst>
          </p:cNvPr>
          <p:cNvSpPr>
            <a:spLocks noGrp="1"/>
          </p:cNvSpPr>
          <p:nvPr>
            <p:ph type="dt" sz="half" idx="10"/>
          </p:nvPr>
        </p:nvSpPr>
        <p:spPr>
          <a:xfrm>
            <a:off x="412376" y="6356350"/>
            <a:ext cx="3666565"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DF344760-C8E5-8E55-E4C4-78944B3BBFBA}"/>
              </a:ext>
            </a:extLst>
          </p:cNvPr>
          <p:cNvSpPr>
            <a:spLocks noGrp="1"/>
          </p:cNvSpPr>
          <p:nvPr>
            <p:ph type="ftr" sz="quarter" idx="11"/>
          </p:nvPr>
        </p:nvSpPr>
        <p:spPr>
          <a:xfrm>
            <a:off x="3399864" y="6356350"/>
            <a:ext cx="5499848"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01B21980-88A9-1E65-F32E-6F550BA37EF7}"/>
              </a:ext>
            </a:extLst>
          </p:cNvPr>
          <p:cNvSpPr>
            <a:spLocks noGrp="1"/>
          </p:cNvSpPr>
          <p:nvPr>
            <p:ph type="sldNum" sz="quarter" idx="12"/>
          </p:nvPr>
        </p:nvSpPr>
        <p:spPr>
          <a:xfrm>
            <a:off x="8184776" y="6356350"/>
            <a:ext cx="3666565" cy="365125"/>
          </a:xfrm>
        </p:spPr>
        <p:txBody>
          <a:bodyPr/>
          <a:lstStyle/>
          <a:p>
            <a:fld id="{427A02C9-A0CD-4A0B-81BC-708D5026A1F8}" type="slidenum">
              <a:rPr lang="en-US" b="1" smtClean="0">
                <a:solidFill>
                  <a:schemeClr val="bg1"/>
                </a:solidFill>
              </a:rPr>
              <a:t>6</a:t>
            </a:fld>
            <a:endParaRPr lang="en-US" b="1" dirty="0">
              <a:solidFill>
                <a:schemeClr val="bg1"/>
              </a:solidFill>
            </a:endParaRPr>
          </a:p>
        </p:txBody>
      </p:sp>
    </p:spTree>
    <p:extLst>
      <p:ext uri="{BB962C8B-B14F-4D97-AF65-F5344CB8AC3E}">
        <p14:creationId xmlns:p14="http://schemas.microsoft.com/office/powerpoint/2010/main" val="47106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dirty="0"/>
              <a:t>How to decide what is accessible</a:t>
            </a:r>
          </a:p>
        </p:txBody>
      </p:sp>
      <p:sp>
        <p:nvSpPr>
          <p:cNvPr id="3" name="Content Placeholder 2">
            <a:extLst>
              <a:ext uri="{FF2B5EF4-FFF2-40B4-BE49-F238E27FC236}">
                <a16:creationId xmlns:a16="http://schemas.microsoft.com/office/drawing/2014/main" id="{E84E5DA1-F8B9-4937-9464-997FD4F08F17}"/>
              </a:ext>
            </a:extLst>
          </p:cNvPr>
          <p:cNvSpPr>
            <a:spLocks noGrp="1"/>
          </p:cNvSpPr>
          <p:nvPr>
            <p:ph idx="1"/>
          </p:nvPr>
        </p:nvSpPr>
        <p:spPr>
          <a:xfrm>
            <a:off x="838199" y="1825625"/>
            <a:ext cx="7542007" cy="4351338"/>
          </a:xfrm>
          <a:effectLst>
            <a:outerShdw blurRad="50800" dist="165100" dir="2700000" algn="ctr" rotWithShape="0">
              <a:srgbClr val="000000">
                <a:alpha val="43137"/>
              </a:srgbClr>
            </a:outerShdw>
          </a:effectLst>
        </p:spPr>
        <p:txBody>
          <a:bodyPr>
            <a:noAutofit/>
          </a:bodyPr>
          <a:lstStyle/>
          <a:p>
            <a:r>
              <a:rPr lang="en-US" sz="2000" b="1" dirty="0"/>
              <a:t>Guidelines</a:t>
            </a:r>
          </a:p>
          <a:p>
            <a:pPr lvl="1"/>
            <a:r>
              <a:rPr lang="en-US" sz="2000" dirty="0"/>
              <a:t>Web Content Accessibility Guidelines (WCAG)</a:t>
            </a:r>
          </a:p>
          <a:p>
            <a:r>
              <a:rPr lang="en-US" sz="2000" b="1" dirty="0"/>
              <a:t>Regulations</a:t>
            </a:r>
          </a:p>
          <a:p>
            <a:pPr lvl="1"/>
            <a:r>
              <a:rPr lang="en-US" sz="2000" dirty="0"/>
              <a:t>Americans with Disabilities Act (ADA)</a:t>
            </a:r>
          </a:p>
          <a:p>
            <a:pPr lvl="1"/>
            <a:r>
              <a:rPr lang="en-US" sz="2000" dirty="0"/>
              <a:t>Section 508 of the Rehabilitation Act of 1973 (USA)</a:t>
            </a:r>
          </a:p>
          <a:p>
            <a:pPr lvl="1"/>
            <a:r>
              <a:rPr lang="en-US" sz="2000" dirty="0"/>
              <a:t>Section 255 of the Communications Act (USA)</a:t>
            </a:r>
          </a:p>
          <a:p>
            <a:pPr lvl="1"/>
            <a:r>
              <a:rPr lang="en-US" sz="2000" dirty="0"/>
              <a:t>Learn more at:</a:t>
            </a:r>
          </a:p>
          <a:p>
            <a:pPr lvl="2"/>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Web Accessibility Laws &amp; Policies | WAI | W3C</a:t>
            </a:r>
            <a:endParaRPr lang="en-US" dirty="0">
              <a:solidFill>
                <a:schemeClr val="accent3">
                  <a:lumMod val="20000"/>
                  <a:lumOff val="80000"/>
                </a:schemeClr>
              </a:solidFill>
            </a:endParaRPr>
          </a:p>
          <a:p>
            <a:r>
              <a:rPr lang="en-US" sz="2000" b="1" dirty="0"/>
              <a:t>Experience</a:t>
            </a:r>
          </a:p>
          <a:p>
            <a:r>
              <a:rPr lang="en-US" sz="2000" b="1" dirty="0"/>
              <a:t>User Feedback</a:t>
            </a:r>
          </a:p>
        </p:txBody>
      </p:sp>
      <p:grpSp>
        <p:nvGrpSpPr>
          <p:cNvPr id="30" name="Group 29" descr="Woman with hands raised and a raised eyebrow. Appears to be confused.">
            <a:extLst>
              <a:ext uri="{FF2B5EF4-FFF2-40B4-BE49-F238E27FC236}">
                <a16:creationId xmlns:a16="http://schemas.microsoft.com/office/drawing/2014/main" id="{3786F882-72FE-CBEC-78C4-1A4B27A6CD94}"/>
              </a:ext>
              <a:ext uri="{C183D7F6-B498-43B3-948B-1728B52AA6E4}">
                <adec:decorative xmlns:adec="http://schemas.microsoft.com/office/drawing/2017/decorative" val="0"/>
              </a:ext>
            </a:extLst>
          </p:cNvPr>
          <p:cNvGrpSpPr/>
          <p:nvPr/>
        </p:nvGrpSpPr>
        <p:grpSpPr>
          <a:xfrm>
            <a:off x="8249489" y="2293945"/>
            <a:ext cx="3942511" cy="3414697"/>
            <a:chOff x="8249489" y="2130013"/>
            <a:chExt cx="3942511" cy="3414697"/>
          </a:xfrm>
          <a:effectLst>
            <a:outerShdw blurRad="50800" dist="165100" dir="2700000" algn="ctr" rotWithShape="0">
              <a:srgbClr val="000000">
                <a:alpha val="43137"/>
              </a:srgbClr>
            </a:outerShdw>
          </a:effectLst>
        </p:grpSpPr>
        <p:pic>
          <p:nvPicPr>
            <p:cNvPr id="21" name="Graphic 20" descr="Woman raising hands">
              <a:extLst>
                <a:ext uri="{FF2B5EF4-FFF2-40B4-BE49-F238E27FC236}">
                  <a16:creationId xmlns:a16="http://schemas.microsoft.com/office/drawing/2014/main" id="{A9297F76-4E38-9FDE-DC9A-BE270EF46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9489" y="3087730"/>
              <a:ext cx="3942511" cy="2456980"/>
            </a:xfrm>
            <a:prstGeom prst="rect">
              <a:avLst/>
            </a:prstGeom>
          </p:spPr>
        </p:pic>
        <p:pic>
          <p:nvPicPr>
            <p:cNvPr id="23" name="Graphic 22" descr="Female with bangs">
              <a:extLst>
                <a:ext uri="{FF2B5EF4-FFF2-40B4-BE49-F238E27FC236}">
                  <a16:creationId xmlns:a16="http://schemas.microsoft.com/office/drawing/2014/main" id="{C73B4307-E8A6-B695-B91B-96E90CF806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17" y="2130013"/>
              <a:ext cx="1715202" cy="2339661"/>
            </a:xfrm>
            <a:prstGeom prst="rect">
              <a:avLst/>
            </a:prstGeom>
          </p:spPr>
        </p:pic>
        <p:pic>
          <p:nvPicPr>
            <p:cNvPr id="25" name="Graphic 24" descr="A confused face">
              <a:extLst>
                <a:ext uri="{FF2B5EF4-FFF2-40B4-BE49-F238E27FC236}">
                  <a16:creationId xmlns:a16="http://schemas.microsoft.com/office/drawing/2014/main" id="{4EB69EC6-E619-D1AF-0419-CF04AC50F4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6318" y="2721662"/>
              <a:ext cx="561416" cy="697667"/>
            </a:xfrm>
            <a:prstGeom prst="rect">
              <a:avLst/>
            </a:prstGeom>
          </p:spPr>
        </p:pic>
      </p:grpSp>
      <p:sp>
        <p:nvSpPr>
          <p:cNvPr id="4" name="Date Placeholder 3">
            <a:extLst>
              <a:ext uri="{FF2B5EF4-FFF2-40B4-BE49-F238E27FC236}">
                <a16:creationId xmlns:a16="http://schemas.microsoft.com/office/drawing/2014/main" id="{5BABC47F-A30C-26DE-6132-19B0F68E30BE}"/>
              </a:ext>
            </a:extLst>
          </p:cNvPr>
          <p:cNvSpPr>
            <a:spLocks noGrp="1"/>
          </p:cNvSpPr>
          <p:nvPr>
            <p:ph type="dt" sz="half" idx="10"/>
          </p:nvPr>
        </p:nvSpPr>
        <p:spPr>
          <a:xfrm>
            <a:off x="376518" y="6356350"/>
            <a:ext cx="3648635"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F0A45F28-1407-2EB5-8236-7B1EDB7268EC}"/>
              </a:ext>
            </a:extLst>
          </p:cNvPr>
          <p:cNvSpPr>
            <a:spLocks noGrp="1"/>
          </p:cNvSpPr>
          <p:nvPr>
            <p:ph type="ftr" sz="quarter" idx="11"/>
          </p:nvPr>
        </p:nvSpPr>
        <p:spPr>
          <a:xfrm>
            <a:off x="3346076" y="6356350"/>
            <a:ext cx="5472953"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464E77CC-57B0-67F7-E56C-FEC0C76C3FAD}"/>
              </a:ext>
            </a:extLst>
          </p:cNvPr>
          <p:cNvSpPr>
            <a:spLocks noGrp="1"/>
          </p:cNvSpPr>
          <p:nvPr>
            <p:ph type="sldNum" sz="quarter" idx="12"/>
          </p:nvPr>
        </p:nvSpPr>
        <p:spPr>
          <a:xfrm>
            <a:off x="8148918" y="6356350"/>
            <a:ext cx="3648635" cy="365125"/>
          </a:xfrm>
        </p:spPr>
        <p:txBody>
          <a:bodyPr/>
          <a:lstStyle/>
          <a:p>
            <a:fld id="{427A02C9-A0CD-4A0B-81BC-708D5026A1F8}" type="slidenum">
              <a:rPr lang="en-US" b="1" smtClean="0">
                <a:solidFill>
                  <a:schemeClr val="bg1"/>
                </a:solidFill>
              </a:rPr>
              <a:t>7</a:t>
            </a:fld>
            <a:endParaRPr lang="en-US" b="1" dirty="0">
              <a:solidFill>
                <a:schemeClr val="bg1"/>
              </a:solidFill>
            </a:endParaRPr>
          </a:p>
        </p:txBody>
      </p:sp>
    </p:spTree>
    <p:extLst>
      <p:ext uri="{BB962C8B-B14F-4D97-AF65-F5344CB8AC3E}">
        <p14:creationId xmlns:p14="http://schemas.microsoft.com/office/powerpoint/2010/main" val="365797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p:txBody>
          <a:bodyPr/>
          <a:lstStyle/>
          <a:p>
            <a:r>
              <a:rPr lang="en-US"/>
              <a:t>Importance of User Feedback</a:t>
            </a:r>
            <a:endParaRPr lang="en-US" dirty="0"/>
          </a:p>
        </p:txBody>
      </p:sp>
      <p:pic>
        <p:nvPicPr>
          <p:cNvPr id="9" name="Picture 8" descr="Original 2019 Disability Pride flag featuring 5 lines zig-zagging at an upwards angle from the bottom-left corner to the upper-right corner. From left to right, the lines are blue, yellow, white, red, and green. The colors are very bright.">
            <a:extLst>
              <a:ext uri="{FF2B5EF4-FFF2-40B4-BE49-F238E27FC236}">
                <a16:creationId xmlns:a16="http://schemas.microsoft.com/office/drawing/2014/main" id="{6628E126-D8C7-8CC3-911A-4B9FE0A83BE3}"/>
              </a:ext>
            </a:extLst>
          </p:cNvPr>
          <p:cNvPicPr>
            <a:picLocks noChangeAspect="1"/>
          </p:cNvPicPr>
          <p:nvPr/>
        </p:nvPicPr>
        <p:blipFill>
          <a:blip r:embed="rId3"/>
          <a:stretch>
            <a:fillRect/>
          </a:stretch>
        </p:blipFill>
        <p:spPr>
          <a:xfrm>
            <a:off x="838200" y="2314204"/>
            <a:ext cx="5020311" cy="2604537"/>
          </a:xfrm>
          <a:prstGeom prst="rect">
            <a:avLst/>
          </a:prstGeom>
          <a:effectLst>
            <a:outerShdw blurRad="63500" sx="102000" sy="102000" algn="ctr" rotWithShape="0">
              <a:prstClr val="black">
                <a:alpha val="40000"/>
              </a:prstClr>
            </a:outerShdw>
            <a:softEdge rad="31750"/>
          </a:effectLst>
          <a:scene3d>
            <a:camera prst="orthographicFront"/>
            <a:lightRig rig="threePt" dir="t"/>
          </a:scene3d>
          <a:sp3d prstMaterial="matte"/>
        </p:spPr>
      </p:pic>
      <p:pic>
        <p:nvPicPr>
          <p:cNvPr id="11" name="Picture 10" descr="2021 redesign of the Disability Pride flag featuring 5 lines at an upwards angle from the bottom-left corner to the upper-right corner. &#10;&#10;From left to right, the lines are blue, yellow, white, red, and green. There is a slightly muted appearance to the colors.">
            <a:extLst>
              <a:ext uri="{FF2B5EF4-FFF2-40B4-BE49-F238E27FC236}">
                <a16:creationId xmlns:a16="http://schemas.microsoft.com/office/drawing/2014/main" id="{C73074A3-31E9-1E06-BDED-D9ED11729CAF}"/>
              </a:ext>
            </a:extLst>
          </p:cNvPr>
          <p:cNvPicPr>
            <a:picLocks noChangeAspect="1"/>
          </p:cNvPicPr>
          <p:nvPr/>
        </p:nvPicPr>
        <p:blipFill rotWithShape="1">
          <a:blip r:embed="rId4"/>
          <a:srcRect l="7313" r="6046"/>
          <a:stretch/>
        </p:blipFill>
        <p:spPr>
          <a:xfrm>
            <a:off x="6404045" y="2314205"/>
            <a:ext cx="5020311" cy="2604537"/>
          </a:xfrm>
          <a:prstGeom prst="rect">
            <a:avLst/>
          </a:prstGeom>
          <a:effectLst>
            <a:outerShdw blurRad="63500" sx="102000" sy="102000" algn="ctr" rotWithShape="0">
              <a:prstClr val="black">
                <a:alpha val="40000"/>
              </a:prstClr>
            </a:outerShdw>
            <a:softEdge rad="31750"/>
          </a:effectLst>
        </p:spPr>
      </p:pic>
      <p:sp>
        <p:nvSpPr>
          <p:cNvPr id="3" name="Date Placeholder 2">
            <a:extLst>
              <a:ext uri="{FF2B5EF4-FFF2-40B4-BE49-F238E27FC236}">
                <a16:creationId xmlns:a16="http://schemas.microsoft.com/office/drawing/2014/main" id="{A40856E5-CF32-178D-B1A4-C13E190CD658}"/>
              </a:ext>
            </a:extLst>
          </p:cNvPr>
          <p:cNvSpPr>
            <a:spLocks noGrp="1"/>
          </p:cNvSpPr>
          <p:nvPr>
            <p:ph type="dt" sz="half" idx="10"/>
          </p:nvPr>
        </p:nvSpPr>
        <p:spPr>
          <a:xfrm>
            <a:off x="394447" y="6356350"/>
            <a:ext cx="3684494" cy="365125"/>
          </a:xfrm>
        </p:spPr>
        <p:txBody>
          <a:bodyPr/>
          <a:lstStyle/>
          <a:p>
            <a:r>
              <a:rPr lang="en-US" b="1" dirty="0">
                <a:solidFill>
                  <a:schemeClr val="bg1"/>
                </a:solidFill>
              </a:rPr>
              <a:t>11/10/2023</a:t>
            </a:r>
          </a:p>
        </p:txBody>
      </p:sp>
      <p:sp>
        <p:nvSpPr>
          <p:cNvPr id="4" name="Footer Placeholder 3">
            <a:extLst>
              <a:ext uri="{FF2B5EF4-FFF2-40B4-BE49-F238E27FC236}">
                <a16:creationId xmlns:a16="http://schemas.microsoft.com/office/drawing/2014/main" id="{9045C2CF-D0EF-D0FF-E08C-C67A1E388FE1}"/>
              </a:ext>
            </a:extLst>
          </p:cNvPr>
          <p:cNvSpPr>
            <a:spLocks noGrp="1"/>
          </p:cNvSpPr>
          <p:nvPr>
            <p:ph type="ftr" sz="quarter" idx="11"/>
          </p:nvPr>
        </p:nvSpPr>
        <p:spPr>
          <a:xfrm>
            <a:off x="3372970" y="6356350"/>
            <a:ext cx="5526741" cy="365125"/>
          </a:xfrm>
        </p:spPr>
        <p:txBody>
          <a:bodyPr/>
          <a:lstStyle/>
          <a:p>
            <a:r>
              <a:rPr lang="en-US" b="1">
                <a:solidFill>
                  <a:schemeClr val="bg1"/>
                </a:solidFill>
              </a:rPr>
              <a:t>TechBash 2023</a:t>
            </a:r>
            <a:endParaRPr lang="en-US" b="1" dirty="0">
              <a:solidFill>
                <a:schemeClr val="bg1"/>
              </a:solidFill>
            </a:endParaRPr>
          </a:p>
        </p:txBody>
      </p:sp>
      <p:sp>
        <p:nvSpPr>
          <p:cNvPr id="5" name="Slide Number Placeholder 4">
            <a:extLst>
              <a:ext uri="{FF2B5EF4-FFF2-40B4-BE49-F238E27FC236}">
                <a16:creationId xmlns:a16="http://schemas.microsoft.com/office/drawing/2014/main" id="{A5EB9B8B-6874-EE41-B9DA-EA53F8AC24D8}"/>
              </a:ext>
            </a:extLst>
          </p:cNvPr>
          <p:cNvSpPr>
            <a:spLocks noGrp="1"/>
          </p:cNvSpPr>
          <p:nvPr>
            <p:ph type="sldNum" sz="quarter" idx="12"/>
          </p:nvPr>
        </p:nvSpPr>
        <p:spPr>
          <a:xfrm>
            <a:off x="8166847" y="6356350"/>
            <a:ext cx="3684494" cy="365125"/>
          </a:xfrm>
        </p:spPr>
        <p:txBody>
          <a:bodyPr/>
          <a:lstStyle/>
          <a:p>
            <a:fld id="{427A02C9-A0CD-4A0B-81BC-708D5026A1F8}" type="slidenum">
              <a:rPr lang="en-US"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2165081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Building A11y Test Plans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838200" y="1825625"/>
            <a:ext cx="7800191" cy="4333128"/>
          </a:xfrm>
          <a:effectLst>
            <a:outerShdw blurRad="50800" dist="165100" dir="2700000" algn="ctr" rotWithShape="0">
              <a:srgbClr val="000000">
                <a:alpha val="43137"/>
              </a:srgbClr>
            </a:outerShdw>
          </a:effectLst>
        </p:spPr>
        <p:txBody>
          <a:bodyPr>
            <a:normAutofit lnSpcReduction="10000"/>
          </a:bodyPr>
          <a:lstStyle/>
          <a:p>
            <a:r>
              <a:rPr lang="en-US" sz="1800" dirty="0"/>
              <a:t>Shift left</a:t>
            </a:r>
          </a:p>
          <a:p>
            <a:r>
              <a:rPr lang="en-US" sz="1800" dirty="0"/>
              <a:t>WCAG foundation</a:t>
            </a:r>
          </a:p>
          <a:p>
            <a:r>
              <a:rPr lang="en-US" sz="1800" dirty="0"/>
              <a:t>Manual and Automated</a:t>
            </a:r>
          </a:p>
          <a:p>
            <a:r>
              <a:rPr lang="en-US" sz="1800" dirty="0"/>
              <a:t>Nothing without us</a:t>
            </a:r>
          </a:p>
          <a:p>
            <a:r>
              <a:rPr lang="en-US" sz="1800" dirty="0"/>
              <a:t>Screen reader and Keyboard accessible</a:t>
            </a:r>
          </a:p>
          <a:p>
            <a:r>
              <a:rPr lang="en-US" sz="1800" dirty="0"/>
              <a:t>Customize test methods for different environments:</a:t>
            </a:r>
          </a:p>
          <a:p>
            <a:pPr lvl="1"/>
            <a:r>
              <a:rPr lang="en-US" sz="1800" dirty="0"/>
              <a:t>Desktop, Mobile, Mobile Web, Native App</a:t>
            </a:r>
          </a:p>
          <a:p>
            <a:pPr lvl="1"/>
            <a:r>
              <a:rPr lang="en-US" sz="1800" dirty="0"/>
              <a:t>Chrome, Firefox, Edge, or other browsers</a:t>
            </a:r>
          </a:p>
          <a:p>
            <a:r>
              <a:rPr lang="en-US" sz="1800" dirty="0"/>
              <a:t>Example Test Methods/Plans:</a:t>
            </a:r>
          </a:p>
          <a:p>
            <a:pPr lvl="1"/>
            <a:r>
              <a:rPr lang="en-US" sz="1800" b="1"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VGAR</a:t>
            </a:r>
            <a:r>
              <a:rPr lang="en-US" sz="1800" dirty="0"/>
              <a:t> – Visa Global Accessibility Requirements</a:t>
            </a:r>
          </a:p>
          <a:p>
            <a:pPr lvl="1"/>
            <a:r>
              <a:rPr lang="en-US" sz="1800" b="1"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Section 508 ICT Testing Baseline for Web</a:t>
            </a:r>
            <a:r>
              <a:rPr lang="en-US" sz="1800" b="1" dirty="0"/>
              <a:t> </a:t>
            </a:r>
            <a:r>
              <a:rPr lang="en-US" sz="1800" dirty="0"/>
              <a:t>- This Baseline identifies the minimum requirements of any test process used to determine conformance of web content with the Revised Section 508 of the Rehabilitation Act of 1973, as amended (29 U.S.C. 794d)</a:t>
            </a:r>
          </a:p>
        </p:txBody>
      </p:sp>
      <p:pic>
        <p:nvPicPr>
          <p:cNvPr id="13" name="Graphic 12" descr="Graph and note paper pads with pencil">
            <a:extLst>
              <a:ext uri="{FF2B5EF4-FFF2-40B4-BE49-F238E27FC236}">
                <a16:creationId xmlns:a16="http://schemas.microsoft.com/office/drawing/2014/main" id="{D1F51412-A64E-6975-C14F-09AEDAC69CC7}"/>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733" y="1257875"/>
            <a:ext cx="4572000" cy="4572000"/>
          </a:xfrm>
          <a:prstGeom prst="rect">
            <a:avLst/>
          </a:prstGeom>
          <a:effectLst>
            <a:outerShdw blurRad="50800" dist="165100" dir="2700000" algn="ctr" rotWithShape="0">
              <a:srgbClr val="000000">
                <a:alpha val="43137"/>
              </a:srgbClr>
            </a:outerShdw>
          </a:effectLst>
        </p:spPr>
      </p:pic>
      <p:sp>
        <p:nvSpPr>
          <p:cNvPr id="4" name="Date Placeholder 3">
            <a:extLst>
              <a:ext uri="{FF2B5EF4-FFF2-40B4-BE49-F238E27FC236}">
                <a16:creationId xmlns:a16="http://schemas.microsoft.com/office/drawing/2014/main" id="{6EAE44BA-E27C-FDF0-1CFB-F663919E6977}"/>
              </a:ext>
            </a:extLst>
          </p:cNvPr>
          <p:cNvSpPr>
            <a:spLocks noGrp="1"/>
          </p:cNvSpPr>
          <p:nvPr>
            <p:ph type="dt" sz="half" idx="10"/>
          </p:nvPr>
        </p:nvSpPr>
        <p:spPr>
          <a:xfrm>
            <a:off x="367553" y="6356350"/>
            <a:ext cx="3603812" cy="365125"/>
          </a:xfrm>
        </p:spPr>
        <p:txBody>
          <a:bodyPr/>
          <a:lstStyle/>
          <a:p>
            <a:r>
              <a:rPr lang="en-US" b="1" dirty="0">
                <a:solidFill>
                  <a:schemeClr val="bg1"/>
                </a:solidFill>
              </a:rPr>
              <a:t>11/10/2023</a:t>
            </a:r>
          </a:p>
        </p:txBody>
      </p:sp>
      <p:sp>
        <p:nvSpPr>
          <p:cNvPr id="5" name="Footer Placeholder 4">
            <a:extLst>
              <a:ext uri="{FF2B5EF4-FFF2-40B4-BE49-F238E27FC236}">
                <a16:creationId xmlns:a16="http://schemas.microsoft.com/office/drawing/2014/main" id="{45EBC650-BB52-378F-6B5E-1C7E9D261ADD}"/>
              </a:ext>
            </a:extLst>
          </p:cNvPr>
          <p:cNvSpPr>
            <a:spLocks noGrp="1"/>
          </p:cNvSpPr>
          <p:nvPr>
            <p:ph type="ftr" sz="quarter" idx="11"/>
          </p:nvPr>
        </p:nvSpPr>
        <p:spPr>
          <a:xfrm>
            <a:off x="3332630" y="6356350"/>
            <a:ext cx="5405718" cy="365125"/>
          </a:xfrm>
        </p:spPr>
        <p:txBody>
          <a:bodyPr/>
          <a:lstStyle/>
          <a:p>
            <a:r>
              <a:rPr lang="en-US" b="1" dirty="0" err="1">
                <a:solidFill>
                  <a:schemeClr val="bg1"/>
                </a:solidFill>
              </a:rPr>
              <a:t>TechBash</a:t>
            </a:r>
            <a:r>
              <a:rPr lang="en-US" b="1" dirty="0">
                <a:solidFill>
                  <a:schemeClr val="bg1"/>
                </a:solidFill>
              </a:rPr>
              <a:t> 2023</a:t>
            </a:r>
          </a:p>
        </p:txBody>
      </p:sp>
      <p:sp>
        <p:nvSpPr>
          <p:cNvPr id="6" name="Slide Number Placeholder 5">
            <a:extLst>
              <a:ext uri="{FF2B5EF4-FFF2-40B4-BE49-F238E27FC236}">
                <a16:creationId xmlns:a16="http://schemas.microsoft.com/office/drawing/2014/main" id="{88B1AAB5-D747-A698-A25B-397853E30726}"/>
              </a:ext>
            </a:extLst>
          </p:cNvPr>
          <p:cNvSpPr>
            <a:spLocks noGrp="1"/>
          </p:cNvSpPr>
          <p:nvPr>
            <p:ph type="sldNum" sz="quarter" idx="12"/>
          </p:nvPr>
        </p:nvSpPr>
        <p:spPr>
          <a:xfrm>
            <a:off x="8139953" y="6356350"/>
            <a:ext cx="3603812" cy="365125"/>
          </a:xfrm>
        </p:spPr>
        <p:txBody>
          <a:bodyPr/>
          <a:lstStyle/>
          <a:p>
            <a:fld id="{427A02C9-A0CD-4A0B-81BC-708D5026A1F8}" type="slidenum">
              <a:rPr lang="en-US" b="1" smtClean="0">
                <a:solidFill>
                  <a:schemeClr val="bg1"/>
                </a:solidFill>
              </a:rPr>
              <a:t>9</a:t>
            </a:fld>
            <a:endParaRPr lang="en-US" b="1" dirty="0">
              <a:solidFill>
                <a:schemeClr val="bg1"/>
              </a:solidFill>
            </a:endParaRPr>
          </a:p>
        </p:txBody>
      </p:sp>
    </p:spTree>
    <p:extLst>
      <p:ext uri="{BB962C8B-B14F-4D97-AF65-F5344CB8AC3E}">
        <p14:creationId xmlns:p14="http://schemas.microsoft.com/office/powerpoint/2010/main" val="4055586292"/>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EDC6638-3F1D-4CA5-A167-2F719C08762F}">
  <ds:schemaRefs>
    <ds:schemaRef ds:uri="http://schemas.microsoft.com/sharepoint/v3/contenttype/forms"/>
  </ds:schemaRefs>
</ds:datastoreItem>
</file>

<file path=customXml/itemProps3.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Earth Day slides</Template>
  <TotalTime>688</TotalTime>
  <Words>1644</Words>
  <Application>Microsoft Office PowerPoint</Application>
  <PresentationFormat>Widescreen</PresentationFormat>
  <Paragraphs>231</Paragraphs>
  <Slides>23</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Franklin Gothic Book</vt:lpstr>
      <vt:lpstr>Franklin Gothic Demi</vt:lpstr>
      <vt:lpstr>Inter</vt:lpstr>
      <vt:lpstr>itc-giovanni</vt:lpstr>
      <vt:lpstr>Open Sans</vt:lpstr>
      <vt:lpstr>Wingdings</vt:lpstr>
      <vt:lpstr>Office Theme</vt:lpstr>
      <vt:lpstr>Accessibility Testing 101</vt:lpstr>
      <vt:lpstr>Thank you TechBash 2023 Sponsors!</vt:lpstr>
      <vt:lpstr>Disclaimer</vt:lpstr>
      <vt:lpstr>Overview</vt:lpstr>
      <vt:lpstr>What is Accessibility?</vt:lpstr>
      <vt:lpstr>Why?</vt:lpstr>
      <vt:lpstr>How to decide what is accessible</vt:lpstr>
      <vt:lpstr>Importance of User Feedback</vt:lpstr>
      <vt:lpstr>Building A11y Test Plans</vt:lpstr>
      <vt:lpstr>Tools &amp; Resources</vt:lpstr>
      <vt:lpstr>Built into your OS</vt:lpstr>
      <vt:lpstr>Built into your Browser</vt:lpstr>
      <vt:lpstr>Desktop Applications: CCA &amp; PEAT</vt:lpstr>
      <vt:lpstr>Browser Extensions &amp; Web Apps: Microsoft Accessibility Insights</vt:lpstr>
      <vt:lpstr>Browser Extensions &amp; Web Apps: Deque Axe DevTools</vt:lpstr>
      <vt:lpstr>Browser Extensions &amp; Web Apps: WAVE</vt:lpstr>
      <vt:lpstr>Browser Extensions &amp; Web Apps: W3C Markup Validation Service</vt:lpstr>
      <vt:lpstr>Bookmarklets</vt:lpstr>
      <vt:lpstr>ANDI Bookmarklet</vt:lpstr>
      <vt:lpstr>Headings Bookmarklet</vt:lpstr>
      <vt:lpstr>Books</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Testing</dc:title>
  <dc:creator>Erissa Duvall</dc:creator>
  <cp:lastModifiedBy>Erissa Duvall</cp:lastModifiedBy>
  <cp:revision>38</cp:revision>
  <dcterms:created xsi:type="dcterms:W3CDTF">2023-11-07T06:42:14Z</dcterms:created>
  <dcterms:modified xsi:type="dcterms:W3CDTF">2023-11-10T23:49:34Z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